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webextensions/taskpanes.xml" ContentType="application/vnd.ms-office.webextensiontaskpanes+xml"/>
  <Override PartName="/ppt/webextensions/webextension1.xml" ContentType="application/vnd.ms-office.webextension+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4" Type="http://schemas.openxmlformats.org/package/2006/relationships/metadata/core-properties" Target="docProps/core.xml"/><Relationship Id="rId5" Type="http://schemas.openxmlformats.org/officeDocument/2006/relationships/extended-properties" Target="docProps/app.xml"/><Relationship Id="rId1" Type="http://schemas.microsoft.com/office/2011/relationships/webextensiontaskpanes" Target="ppt/webextensions/taskpanes.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341" r:id="rId3"/>
    <p:sldId id="333" r:id="rId4"/>
    <p:sldId id="326" r:id="rId5"/>
    <p:sldId id="289" r:id="rId6"/>
    <p:sldId id="350" r:id="rId7"/>
    <p:sldId id="343" r:id="rId8"/>
    <p:sldId id="294" r:id="rId9"/>
    <p:sldId id="295" r:id="rId10"/>
    <p:sldId id="346" r:id="rId11"/>
    <p:sldId id="344" r:id="rId12"/>
    <p:sldId id="353" r:id="rId13"/>
    <p:sldId id="354" r:id="rId14"/>
    <p:sldId id="352" r:id="rId15"/>
    <p:sldId id="306" r:id="rId16"/>
    <p:sldId id="300" r:id="rId17"/>
    <p:sldId id="290" r:id="rId18"/>
    <p:sldId id="307" r:id="rId19"/>
    <p:sldId id="345" r:id="rId20"/>
    <p:sldId id="330" r:id="rId21"/>
    <p:sldId id="347" r:id="rId22"/>
    <p:sldId id="321" r:id="rId23"/>
    <p:sldId id="356" r:id="rId24"/>
    <p:sldId id="355" r:id="rId25"/>
    <p:sldId id="357" r:id="rId26"/>
    <p:sldId id="358" r:id="rId27"/>
    <p:sldId id="349" r:id="rId28"/>
    <p:sldId id="335" r:id="rId29"/>
    <p:sldId id="340" r:id="rId30"/>
    <p:sldId id="285" r:id="rId31"/>
    <p:sldId id="339" r:id="rId32"/>
    <p:sldId id="359" r:id="rId33"/>
    <p:sldId id="360"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32FF"/>
    <a:srgbClr val="0093FB"/>
    <a:srgbClr val="1D1E1E"/>
    <a:srgbClr val="DA374C"/>
    <a:srgbClr val="B99F84"/>
    <a:srgbClr val="2D2E2E"/>
    <a:srgbClr val="1F201F"/>
    <a:srgbClr val="610310"/>
    <a:srgbClr val="000000"/>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50" autoAdjust="0"/>
    <p:restoredTop sz="78527" autoAdjust="0"/>
  </p:normalViewPr>
  <p:slideViewPr>
    <p:cSldViewPr snapToGrid="0">
      <p:cViewPr varScale="1">
        <p:scale>
          <a:sx n="75" d="100"/>
          <a:sy n="75" d="100"/>
        </p:scale>
        <p:origin x="192" y="384"/>
      </p:cViewPr>
      <p:guideLst/>
    </p:cSldViewPr>
  </p:slideViewPr>
  <p:notesTextViewPr>
    <p:cViewPr>
      <p:scale>
        <a:sx n="1" d="1"/>
        <a:sy n="1" d="1"/>
      </p:scale>
      <p:origin x="0" y="0"/>
    </p:cViewPr>
  </p:notesTextViewPr>
  <p:sorterViewPr>
    <p:cViewPr varScale="1">
      <p:scale>
        <a:sx n="1" d="1"/>
        <a:sy n="1" d="1"/>
      </p:scale>
      <p:origin x="0" y="-3592"/>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工作表1!$B$1</c:f>
              <c:strCache>
                <c:ptCount val="1"/>
                <c:pt idx="0">
                  <c:v>Pinpoint</c:v>
                </c:pt>
              </c:strCache>
            </c:strRef>
          </c:tx>
          <c:dPt>
            <c:idx val="0"/>
            <c:bubble3D val="0"/>
            <c:explosion val="18"/>
            <c:spPr>
              <a:noFill/>
              <a:ln w="28575">
                <a:solidFill>
                  <a:schemeClr val="dk1">
                    <a:shade val="50000"/>
                  </a:schemeClr>
                </a:solidFill>
              </a:ln>
              <a:effectLst/>
            </c:spPr>
            <c:extLst xmlns:c16r2="http://schemas.microsoft.com/office/drawing/2015/06/chart">
              <c:ext xmlns:c16="http://schemas.microsoft.com/office/drawing/2014/chart" uri="{C3380CC4-5D6E-409C-BE32-E72D297353CC}">
                <c16:uniqueId val="{00000001-9220-994A-819B-FF4BFC4DB8EC}"/>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3-9220-994A-819B-FF4BFC4DB8EC}"/>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5-9220-994A-819B-FF4BFC4DB8EC}"/>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7-9220-994A-819B-FF4BFC4DB8EC}"/>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layout/>
              </c:ext>
            </c:extLst>
          </c:dLbls>
          <c:cat>
            <c:strRef>
              <c:f>工作表1!$A$2:$A$5</c:f>
              <c:strCache>
                <c:ptCount val="2"/>
                <c:pt idx="0">
                  <c:v># False Positives</c:v>
                </c:pt>
                <c:pt idx="1">
                  <c:v># Real Bugs</c:v>
                </c:pt>
              </c:strCache>
            </c:strRef>
          </c:cat>
          <c:val>
            <c:numRef>
              <c:f>工作表1!$B$2:$B$5</c:f>
              <c:numCache>
                <c:formatCode>General</c:formatCode>
                <c:ptCount val="4"/>
                <c:pt idx="0">
                  <c:v>2.0</c:v>
                </c:pt>
                <c:pt idx="1">
                  <c:v>12.0</c:v>
                </c:pt>
              </c:numCache>
            </c:numRef>
          </c:val>
          <c:extLst xmlns:c16r2="http://schemas.microsoft.com/office/drawing/2015/06/chart">
            <c:ext xmlns:c16="http://schemas.microsoft.com/office/drawing/2014/chart" uri="{C3380CC4-5D6E-409C-BE32-E72D297353CC}">
              <c16:uniqueId val="{00000008-9220-994A-819B-FF4BFC4DB8EC}"/>
            </c:ext>
          </c:extLst>
        </c:ser>
        <c:dLbls>
          <c:showLegendKey val="0"/>
          <c:showVal val="0"/>
          <c:showCatName val="0"/>
          <c:showSerName val="0"/>
          <c:showPercent val="1"/>
          <c:showBubbleSize val="0"/>
          <c:showLeaderLines val="1"/>
        </c:dLbls>
        <c:firstSliceAng val="0"/>
        <c:holeSize val="3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工作表1!$B$1</c:f>
              <c:strCache>
                <c:ptCount val="1"/>
                <c:pt idx="0">
                  <c:v>Pinpoint</c:v>
                </c:pt>
              </c:strCache>
            </c:strRef>
          </c:tx>
          <c:dPt>
            <c:idx val="0"/>
            <c:bubble3D val="0"/>
            <c:explosion val="18"/>
            <c:spPr>
              <a:noFill/>
              <a:ln w="25400">
                <a:solidFill>
                  <a:schemeClr val="dk1">
                    <a:shade val="50000"/>
                  </a:schemeClr>
                </a:solidFill>
              </a:ln>
              <a:effectLst/>
            </c:spPr>
            <c:extLst xmlns:c16r2="http://schemas.microsoft.com/office/drawing/2015/06/chart">
              <c:ext xmlns:c16="http://schemas.microsoft.com/office/drawing/2014/chart" uri="{C3380CC4-5D6E-409C-BE32-E72D297353CC}">
                <c16:uniqueId val="{00000001-F10E-3344-B12D-80BBB247E97E}"/>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3-F10E-3344-B12D-80BBB247E97E}"/>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5-F10E-3344-B12D-80BBB247E97E}"/>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7-F10E-3344-B12D-80BBB247E97E}"/>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layout/>
              </c:ext>
            </c:extLst>
          </c:dLbls>
          <c:cat>
            <c:strRef>
              <c:f>工作表1!$A$2:$A$5</c:f>
              <c:strCache>
                <c:ptCount val="2"/>
                <c:pt idx="0">
                  <c:v># False Positives</c:v>
                </c:pt>
                <c:pt idx="1">
                  <c:v># Real Bugs</c:v>
                </c:pt>
              </c:strCache>
            </c:strRef>
          </c:cat>
          <c:val>
            <c:numRef>
              <c:f>工作表1!$B$2:$B$5</c:f>
              <c:numCache>
                <c:formatCode>General</c:formatCode>
                <c:ptCount val="4"/>
                <c:pt idx="0">
                  <c:v>1000.0</c:v>
                </c:pt>
                <c:pt idx="1">
                  <c:v>5.0</c:v>
                </c:pt>
              </c:numCache>
            </c:numRef>
          </c:val>
          <c:extLst xmlns:c16r2="http://schemas.microsoft.com/office/drawing/2015/06/chart">
            <c:ext xmlns:c16="http://schemas.microsoft.com/office/drawing/2014/chart" uri="{C3380CC4-5D6E-409C-BE32-E72D297353CC}">
              <c16:uniqueId val="{00000008-F10E-3344-B12D-80BBB247E97E}"/>
            </c:ext>
          </c:extLst>
        </c:ser>
        <c:dLbls>
          <c:showLegendKey val="0"/>
          <c:showVal val="0"/>
          <c:showCatName val="0"/>
          <c:showSerName val="0"/>
          <c:showPercent val="1"/>
          <c:showBubbleSize val="0"/>
          <c:showLeaderLines val="1"/>
        </c:dLbls>
        <c:firstSliceAng val="0"/>
        <c:holeSize val="3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工作表1!$B$1</c:f>
              <c:strCache>
                <c:ptCount val="1"/>
                <c:pt idx="0">
                  <c:v>Pinpoint</c:v>
                </c:pt>
              </c:strCache>
            </c:strRef>
          </c:tx>
          <c:dPt>
            <c:idx val="0"/>
            <c:bubble3D val="0"/>
            <c:explosion val="18"/>
            <c:spPr>
              <a:noFill/>
              <a:ln w="25400">
                <a:solidFill>
                  <a:schemeClr val="dk1">
                    <a:shade val="50000"/>
                  </a:schemeClr>
                </a:solidFill>
              </a:ln>
              <a:effectLst/>
            </c:spPr>
            <c:extLst xmlns:c16r2="http://schemas.microsoft.com/office/drawing/2015/06/chart">
              <c:ext xmlns:c16="http://schemas.microsoft.com/office/drawing/2014/chart" uri="{C3380CC4-5D6E-409C-BE32-E72D297353CC}">
                <c16:uniqueId val="{00000001-0708-DE49-9ACB-35A37C157F06}"/>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3-0708-DE49-9ACB-35A37C157F06}"/>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5-0708-DE49-9ACB-35A37C157F06}"/>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7-0708-DE49-9ACB-35A37C157F06}"/>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layout/>
              </c:ext>
            </c:extLst>
          </c:dLbls>
          <c:cat>
            <c:strRef>
              <c:f>工作表1!$A$2:$A$5</c:f>
              <c:strCache>
                <c:ptCount val="2"/>
                <c:pt idx="0">
                  <c:v># False Positives</c:v>
                </c:pt>
                <c:pt idx="1">
                  <c:v># Real Bugs</c:v>
                </c:pt>
              </c:strCache>
            </c:strRef>
          </c:cat>
          <c:val>
            <c:numRef>
              <c:f>工作表1!$B$2:$B$5</c:f>
              <c:numCache>
                <c:formatCode>General</c:formatCode>
                <c:ptCount val="4"/>
                <c:pt idx="0">
                  <c:v>1000.0</c:v>
                </c:pt>
                <c:pt idx="1">
                  <c:v>5.0</c:v>
                </c:pt>
              </c:numCache>
            </c:numRef>
          </c:val>
          <c:extLst xmlns:c16r2="http://schemas.microsoft.com/office/drawing/2015/06/chart">
            <c:ext xmlns:c16="http://schemas.microsoft.com/office/drawing/2014/chart" uri="{C3380CC4-5D6E-409C-BE32-E72D297353CC}">
              <c16:uniqueId val="{00000008-0708-DE49-9ACB-35A37C157F06}"/>
            </c:ext>
          </c:extLst>
        </c:ser>
        <c:dLbls>
          <c:showLegendKey val="0"/>
          <c:showVal val="0"/>
          <c:showCatName val="0"/>
          <c:showSerName val="0"/>
          <c:showPercent val="1"/>
          <c:showBubbleSize val="0"/>
          <c:showLeaderLines val="1"/>
        </c:dLbls>
        <c:firstSliceAng val="0"/>
        <c:holeSize val="3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工作表1!$B$1</c:f>
              <c:strCache>
                <c:ptCount val="1"/>
                <c:pt idx="0">
                  <c:v>Pinpoint</c:v>
                </c:pt>
              </c:strCache>
            </c:strRef>
          </c:tx>
          <c:dPt>
            <c:idx val="0"/>
            <c:bubble3D val="0"/>
            <c:explosion val="18"/>
            <c:spPr>
              <a:noFill/>
              <a:ln w="25400">
                <a:solidFill>
                  <a:schemeClr val="dk1">
                    <a:shade val="50000"/>
                  </a:schemeClr>
                </a:solidFill>
              </a:ln>
              <a:effectLst/>
            </c:spPr>
            <c:extLst xmlns:c16r2="http://schemas.microsoft.com/office/drawing/2015/06/chart">
              <c:ext xmlns:c16="http://schemas.microsoft.com/office/drawing/2014/chart" uri="{C3380CC4-5D6E-409C-BE32-E72D297353CC}">
                <c16:uniqueId val="{00000001-30CC-DC47-8647-4E6A1909B216}"/>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3-30CC-DC47-8647-4E6A1909B216}"/>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5-30CC-DC47-8647-4E6A1909B216}"/>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7-30CC-DC47-8647-4E6A1909B216}"/>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layout/>
              </c:ext>
            </c:extLst>
          </c:dLbls>
          <c:cat>
            <c:strRef>
              <c:f>工作表1!$A$2:$A$5</c:f>
              <c:strCache>
                <c:ptCount val="2"/>
                <c:pt idx="0">
                  <c:v># False Positives</c:v>
                </c:pt>
                <c:pt idx="1">
                  <c:v># Real Bugs</c:v>
                </c:pt>
              </c:strCache>
            </c:strRef>
          </c:cat>
          <c:val>
            <c:numRef>
              <c:f>工作表1!$B$2:$B$5</c:f>
              <c:numCache>
                <c:formatCode>General</c:formatCode>
                <c:ptCount val="4"/>
                <c:pt idx="0">
                  <c:v>24.0</c:v>
                </c:pt>
                <c:pt idx="1">
                  <c:v>2.0</c:v>
                </c:pt>
              </c:numCache>
            </c:numRef>
          </c:val>
          <c:extLst xmlns:c16r2="http://schemas.microsoft.com/office/drawing/2015/06/chart">
            <c:ext xmlns:c16="http://schemas.microsoft.com/office/drawing/2014/chart" uri="{C3380CC4-5D6E-409C-BE32-E72D297353CC}">
              <c16:uniqueId val="{00000008-30CC-DC47-8647-4E6A1909B216}"/>
            </c:ext>
          </c:extLst>
        </c:ser>
        <c:dLbls>
          <c:showLegendKey val="0"/>
          <c:showVal val="0"/>
          <c:showCatName val="0"/>
          <c:showSerName val="0"/>
          <c:showPercent val="1"/>
          <c:showBubbleSize val="0"/>
          <c:showLeaderLines val="1"/>
        </c:dLbls>
        <c:firstSliceAng val="0"/>
        <c:holeSize val="3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3118C6-E2BB-2E43-B846-8E4A575E02AF}" type="doc">
      <dgm:prSet loTypeId="urn:microsoft.com/office/officeart/2005/8/layout/process1" loCatId="" qsTypeId="urn:microsoft.com/office/officeart/2005/8/quickstyle/simple1" qsCatId="simple" csTypeId="urn:microsoft.com/office/officeart/2005/8/colors/accent0_2" csCatId="mainScheme" phldr="1"/>
      <dgm:spPr/>
    </dgm:pt>
    <dgm:pt modelId="{170B898E-CFB9-AD44-9970-D485F9E8353C}">
      <dgm:prSet phldrT="[文本]"/>
      <dgm:spPr/>
      <dgm:t>
        <a:bodyPr/>
        <a:lstStyle/>
        <a:p>
          <a:r>
            <a:rPr lang="en-US" altLang="zh-CN" dirty="0">
              <a:solidFill>
                <a:schemeClr val="tx1"/>
              </a:solidFill>
              <a:latin typeface="Arial Hebrew" charset="-79"/>
              <a:ea typeface="Arial Hebrew" charset="-79"/>
              <a:cs typeface="Arial Hebrew" charset="-79"/>
            </a:rPr>
            <a:t>Pointer Analysis</a:t>
          </a:r>
        </a:p>
      </dgm:t>
    </dgm:pt>
    <dgm:pt modelId="{AC89F2EE-4FC8-4141-B0B9-A78AA23B719B}" type="parTrans" cxnId="{B002CE5B-02BB-2E49-A7D3-E4D49F93AE4A}">
      <dgm:prSet/>
      <dgm:spPr/>
      <dgm:t>
        <a:bodyPr/>
        <a:lstStyle/>
        <a:p>
          <a:endParaRPr lang="zh-CN" altLang="en-US">
            <a:solidFill>
              <a:schemeClr val="tx1"/>
            </a:solidFill>
          </a:endParaRPr>
        </a:p>
      </dgm:t>
    </dgm:pt>
    <dgm:pt modelId="{4115B4FE-C232-5C48-9F4C-13948BA715EA}" type="sibTrans" cxnId="{B002CE5B-02BB-2E49-A7D3-E4D49F93AE4A}">
      <dgm:prSet/>
      <dgm:spPr/>
      <dgm:t>
        <a:bodyPr/>
        <a:lstStyle/>
        <a:p>
          <a:endParaRPr lang="zh-CN" altLang="en-US">
            <a:solidFill>
              <a:schemeClr val="tx1"/>
            </a:solidFill>
          </a:endParaRPr>
        </a:p>
      </dgm:t>
    </dgm:pt>
    <dgm:pt modelId="{E2DB34EB-0132-234F-88B6-2E81160E3E57}">
      <dgm:prSet phldrT="[文本]"/>
      <dgm:spPr/>
      <dgm:t>
        <a:bodyPr/>
        <a:lstStyle/>
        <a:p>
          <a:r>
            <a:rPr lang="en-US" altLang="zh-CN" dirty="0">
              <a:solidFill>
                <a:schemeClr val="tx1"/>
              </a:solidFill>
              <a:latin typeface="Arial Hebrew" charset="-79"/>
              <a:ea typeface="Arial Hebrew" charset="-79"/>
              <a:cs typeface="Arial Hebrew" charset="-79"/>
            </a:rPr>
            <a:t>Data Dependence</a:t>
          </a:r>
          <a:r>
            <a:rPr lang="en-US" altLang="zh-CN" baseline="0" dirty="0">
              <a:solidFill>
                <a:schemeClr val="tx1"/>
              </a:solidFill>
              <a:latin typeface="Arial Hebrew" charset="-79"/>
              <a:ea typeface="Arial Hebrew" charset="-79"/>
              <a:cs typeface="Arial Hebrew" charset="-79"/>
            </a:rPr>
            <a:t> Analysis</a:t>
          </a:r>
          <a:endParaRPr lang="zh-CN" altLang="en-US" dirty="0">
            <a:solidFill>
              <a:schemeClr val="tx1"/>
            </a:solidFill>
            <a:latin typeface="Arial Hebrew" charset="-79"/>
            <a:ea typeface="Arial Hebrew" charset="-79"/>
            <a:cs typeface="Arial Hebrew" charset="-79"/>
          </a:endParaRPr>
        </a:p>
      </dgm:t>
    </dgm:pt>
    <dgm:pt modelId="{0BFFAFC0-00CF-DA4B-A8DB-37A2C4265177}" type="parTrans" cxnId="{37821985-FB52-9F45-AAAF-BB0311BD6761}">
      <dgm:prSet/>
      <dgm:spPr/>
      <dgm:t>
        <a:bodyPr/>
        <a:lstStyle/>
        <a:p>
          <a:endParaRPr lang="zh-CN" altLang="en-US">
            <a:solidFill>
              <a:schemeClr val="tx1"/>
            </a:solidFill>
          </a:endParaRPr>
        </a:p>
      </dgm:t>
    </dgm:pt>
    <dgm:pt modelId="{A9F7C076-F8DC-624F-AE59-99F54277E34E}" type="sibTrans" cxnId="{37821985-FB52-9F45-AAAF-BB0311BD6761}">
      <dgm:prSet/>
      <dgm:spPr/>
      <dgm:t>
        <a:bodyPr/>
        <a:lstStyle/>
        <a:p>
          <a:endParaRPr lang="zh-CN" altLang="en-US">
            <a:solidFill>
              <a:schemeClr val="tx1"/>
            </a:solidFill>
          </a:endParaRPr>
        </a:p>
      </dgm:t>
    </dgm:pt>
    <dgm:pt modelId="{D7D36E7F-A12C-2B4C-A647-8122C1BF81A8}">
      <dgm:prSet phldrT="[文本]"/>
      <dgm:spPr/>
      <dgm:t>
        <a:bodyPr/>
        <a:lstStyle/>
        <a:p>
          <a:r>
            <a:rPr lang="en-US" altLang="zh-CN" dirty="0">
              <a:solidFill>
                <a:schemeClr val="tx1"/>
              </a:solidFill>
              <a:latin typeface="Arial Hebrew" charset="-79"/>
              <a:ea typeface="Arial Hebrew" charset="-79"/>
              <a:cs typeface="Arial Hebrew" charset="-79"/>
            </a:rPr>
            <a:t>Value-Flow Analysis</a:t>
          </a:r>
          <a:endParaRPr lang="zh-CN" altLang="en-US" dirty="0">
            <a:solidFill>
              <a:schemeClr val="tx1"/>
            </a:solidFill>
            <a:latin typeface="Arial Hebrew" charset="-79"/>
            <a:ea typeface="Arial Hebrew" charset="-79"/>
            <a:cs typeface="Arial Hebrew" charset="-79"/>
          </a:endParaRPr>
        </a:p>
      </dgm:t>
    </dgm:pt>
    <dgm:pt modelId="{CAC60A52-9CCE-3548-A5F3-39E04DF1D9FB}" type="parTrans" cxnId="{D87363C0-9524-7E45-BECB-D526F76374B7}">
      <dgm:prSet/>
      <dgm:spPr/>
      <dgm:t>
        <a:bodyPr/>
        <a:lstStyle/>
        <a:p>
          <a:endParaRPr lang="zh-CN" altLang="en-US">
            <a:solidFill>
              <a:schemeClr val="tx1"/>
            </a:solidFill>
          </a:endParaRPr>
        </a:p>
      </dgm:t>
    </dgm:pt>
    <dgm:pt modelId="{27DC7BC0-CAB8-9546-8BC2-8ECF64DC88AA}" type="sibTrans" cxnId="{D87363C0-9524-7E45-BECB-D526F76374B7}">
      <dgm:prSet/>
      <dgm:spPr/>
      <dgm:t>
        <a:bodyPr/>
        <a:lstStyle/>
        <a:p>
          <a:endParaRPr lang="zh-CN" altLang="en-US">
            <a:solidFill>
              <a:schemeClr val="tx1"/>
            </a:solidFill>
          </a:endParaRPr>
        </a:p>
      </dgm:t>
    </dgm:pt>
    <dgm:pt modelId="{8237E370-CAE2-4841-9961-ECF902E46CCD}" type="pres">
      <dgm:prSet presAssocID="{1E3118C6-E2BB-2E43-B846-8E4A575E02AF}" presName="Name0" presStyleCnt="0">
        <dgm:presLayoutVars>
          <dgm:dir/>
          <dgm:resizeHandles val="exact"/>
        </dgm:presLayoutVars>
      </dgm:prSet>
      <dgm:spPr/>
    </dgm:pt>
    <dgm:pt modelId="{B1851AEA-63DC-F647-AED6-922E95606E58}" type="pres">
      <dgm:prSet presAssocID="{170B898E-CFB9-AD44-9970-D485F9E8353C}" presName="node" presStyleLbl="node1" presStyleIdx="0" presStyleCnt="3">
        <dgm:presLayoutVars>
          <dgm:bulletEnabled val="1"/>
        </dgm:presLayoutVars>
      </dgm:prSet>
      <dgm:spPr/>
      <dgm:t>
        <a:bodyPr/>
        <a:lstStyle/>
        <a:p>
          <a:endParaRPr lang="zh-CN" altLang="en-US"/>
        </a:p>
      </dgm:t>
    </dgm:pt>
    <dgm:pt modelId="{1B8E8EA3-7F9F-064C-893F-962E729B6EB6}" type="pres">
      <dgm:prSet presAssocID="{4115B4FE-C232-5C48-9F4C-13948BA715EA}" presName="sibTrans" presStyleLbl="sibTrans2D1" presStyleIdx="0" presStyleCnt="2"/>
      <dgm:spPr/>
      <dgm:t>
        <a:bodyPr/>
        <a:lstStyle/>
        <a:p>
          <a:endParaRPr lang="zh-CN" altLang="en-US"/>
        </a:p>
      </dgm:t>
    </dgm:pt>
    <dgm:pt modelId="{99EEA803-1D8B-3642-8CE3-12BECB9DECCE}" type="pres">
      <dgm:prSet presAssocID="{4115B4FE-C232-5C48-9F4C-13948BA715EA}" presName="connectorText" presStyleLbl="sibTrans2D1" presStyleIdx="0" presStyleCnt="2"/>
      <dgm:spPr/>
      <dgm:t>
        <a:bodyPr/>
        <a:lstStyle/>
        <a:p>
          <a:endParaRPr lang="zh-CN" altLang="en-US"/>
        </a:p>
      </dgm:t>
    </dgm:pt>
    <dgm:pt modelId="{387D0DAD-B457-614D-A3C0-6823E81DDF67}" type="pres">
      <dgm:prSet presAssocID="{E2DB34EB-0132-234F-88B6-2E81160E3E57}" presName="node" presStyleLbl="node1" presStyleIdx="1" presStyleCnt="3">
        <dgm:presLayoutVars>
          <dgm:bulletEnabled val="1"/>
        </dgm:presLayoutVars>
      </dgm:prSet>
      <dgm:spPr/>
      <dgm:t>
        <a:bodyPr/>
        <a:lstStyle/>
        <a:p>
          <a:endParaRPr lang="zh-CN" altLang="en-US"/>
        </a:p>
      </dgm:t>
    </dgm:pt>
    <dgm:pt modelId="{C45D2F99-B457-4E4C-AF8B-F06EABC390E0}" type="pres">
      <dgm:prSet presAssocID="{A9F7C076-F8DC-624F-AE59-99F54277E34E}" presName="sibTrans" presStyleLbl="sibTrans2D1" presStyleIdx="1" presStyleCnt="2"/>
      <dgm:spPr/>
      <dgm:t>
        <a:bodyPr/>
        <a:lstStyle/>
        <a:p>
          <a:endParaRPr lang="zh-CN" altLang="en-US"/>
        </a:p>
      </dgm:t>
    </dgm:pt>
    <dgm:pt modelId="{0D5CFCA8-E2D4-6D4E-8BE6-028D6D64A649}" type="pres">
      <dgm:prSet presAssocID="{A9F7C076-F8DC-624F-AE59-99F54277E34E}" presName="connectorText" presStyleLbl="sibTrans2D1" presStyleIdx="1" presStyleCnt="2"/>
      <dgm:spPr/>
      <dgm:t>
        <a:bodyPr/>
        <a:lstStyle/>
        <a:p>
          <a:endParaRPr lang="zh-CN" altLang="en-US"/>
        </a:p>
      </dgm:t>
    </dgm:pt>
    <dgm:pt modelId="{07CEE13A-6F91-B742-A81C-DB5572281B0A}" type="pres">
      <dgm:prSet presAssocID="{D7D36E7F-A12C-2B4C-A647-8122C1BF81A8}" presName="node" presStyleLbl="node1" presStyleIdx="2" presStyleCnt="3">
        <dgm:presLayoutVars>
          <dgm:bulletEnabled val="1"/>
        </dgm:presLayoutVars>
      </dgm:prSet>
      <dgm:spPr/>
      <dgm:t>
        <a:bodyPr/>
        <a:lstStyle/>
        <a:p>
          <a:endParaRPr lang="zh-CN" altLang="en-US"/>
        </a:p>
      </dgm:t>
    </dgm:pt>
  </dgm:ptLst>
  <dgm:cxnLst>
    <dgm:cxn modelId="{BECC22CF-76EB-FB4F-B694-A63ECB316181}" type="presOf" srcId="{A9F7C076-F8DC-624F-AE59-99F54277E34E}" destId="{C45D2F99-B457-4E4C-AF8B-F06EABC390E0}" srcOrd="0" destOrd="0" presId="urn:microsoft.com/office/officeart/2005/8/layout/process1"/>
    <dgm:cxn modelId="{7785A9DD-756E-7144-A8F1-4A428741545F}" type="presOf" srcId="{D7D36E7F-A12C-2B4C-A647-8122C1BF81A8}" destId="{07CEE13A-6F91-B742-A81C-DB5572281B0A}" srcOrd="0" destOrd="0" presId="urn:microsoft.com/office/officeart/2005/8/layout/process1"/>
    <dgm:cxn modelId="{37821985-FB52-9F45-AAAF-BB0311BD6761}" srcId="{1E3118C6-E2BB-2E43-B846-8E4A575E02AF}" destId="{E2DB34EB-0132-234F-88B6-2E81160E3E57}" srcOrd="1" destOrd="0" parTransId="{0BFFAFC0-00CF-DA4B-A8DB-37A2C4265177}" sibTransId="{A9F7C076-F8DC-624F-AE59-99F54277E34E}"/>
    <dgm:cxn modelId="{70199EFF-612A-1346-A190-083E77AE0760}" type="presOf" srcId="{4115B4FE-C232-5C48-9F4C-13948BA715EA}" destId="{1B8E8EA3-7F9F-064C-893F-962E729B6EB6}" srcOrd="0" destOrd="0" presId="urn:microsoft.com/office/officeart/2005/8/layout/process1"/>
    <dgm:cxn modelId="{7B93AE3B-30D5-5649-AB62-48758ABF49CE}" type="presOf" srcId="{170B898E-CFB9-AD44-9970-D485F9E8353C}" destId="{B1851AEA-63DC-F647-AED6-922E95606E58}" srcOrd="0" destOrd="0" presId="urn:microsoft.com/office/officeart/2005/8/layout/process1"/>
    <dgm:cxn modelId="{D87363C0-9524-7E45-BECB-D526F76374B7}" srcId="{1E3118C6-E2BB-2E43-B846-8E4A575E02AF}" destId="{D7D36E7F-A12C-2B4C-A647-8122C1BF81A8}" srcOrd="2" destOrd="0" parTransId="{CAC60A52-9CCE-3548-A5F3-39E04DF1D9FB}" sibTransId="{27DC7BC0-CAB8-9546-8BC2-8ECF64DC88AA}"/>
    <dgm:cxn modelId="{B002CE5B-02BB-2E49-A7D3-E4D49F93AE4A}" srcId="{1E3118C6-E2BB-2E43-B846-8E4A575E02AF}" destId="{170B898E-CFB9-AD44-9970-D485F9E8353C}" srcOrd="0" destOrd="0" parTransId="{AC89F2EE-4FC8-4141-B0B9-A78AA23B719B}" sibTransId="{4115B4FE-C232-5C48-9F4C-13948BA715EA}"/>
    <dgm:cxn modelId="{0B87578B-6708-E947-8E6E-0FD3F9C3DA8B}" type="presOf" srcId="{A9F7C076-F8DC-624F-AE59-99F54277E34E}" destId="{0D5CFCA8-E2D4-6D4E-8BE6-028D6D64A649}" srcOrd="1" destOrd="0" presId="urn:microsoft.com/office/officeart/2005/8/layout/process1"/>
    <dgm:cxn modelId="{B6B1E5EE-8B41-4345-8F2B-7EF4697121A5}" type="presOf" srcId="{4115B4FE-C232-5C48-9F4C-13948BA715EA}" destId="{99EEA803-1D8B-3642-8CE3-12BECB9DECCE}" srcOrd="1" destOrd="0" presId="urn:microsoft.com/office/officeart/2005/8/layout/process1"/>
    <dgm:cxn modelId="{5CC72A3D-D3D5-5144-B608-B4A2B1BB513A}" type="presOf" srcId="{E2DB34EB-0132-234F-88B6-2E81160E3E57}" destId="{387D0DAD-B457-614D-A3C0-6823E81DDF67}" srcOrd="0" destOrd="0" presId="urn:microsoft.com/office/officeart/2005/8/layout/process1"/>
    <dgm:cxn modelId="{38C48184-94A3-BC48-AB9F-ACACC26531EF}" type="presOf" srcId="{1E3118C6-E2BB-2E43-B846-8E4A575E02AF}" destId="{8237E370-CAE2-4841-9961-ECF902E46CCD}" srcOrd="0" destOrd="0" presId="urn:microsoft.com/office/officeart/2005/8/layout/process1"/>
    <dgm:cxn modelId="{C4F5E1B4-CE5F-7244-AA25-09C229229924}" type="presParOf" srcId="{8237E370-CAE2-4841-9961-ECF902E46CCD}" destId="{B1851AEA-63DC-F647-AED6-922E95606E58}" srcOrd="0" destOrd="0" presId="urn:microsoft.com/office/officeart/2005/8/layout/process1"/>
    <dgm:cxn modelId="{A2477696-5BBF-6147-94B0-8634457ED36A}" type="presParOf" srcId="{8237E370-CAE2-4841-9961-ECF902E46CCD}" destId="{1B8E8EA3-7F9F-064C-893F-962E729B6EB6}" srcOrd="1" destOrd="0" presId="urn:microsoft.com/office/officeart/2005/8/layout/process1"/>
    <dgm:cxn modelId="{8FED6CA3-4A99-A246-B3FB-986999ACC36F}" type="presParOf" srcId="{1B8E8EA3-7F9F-064C-893F-962E729B6EB6}" destId="{99EEA803-1D8B-3642-8CE3-12BECB9DECCE}" srcOrd="0" destOrd="0" presId="urn:microsoft.com/office/officeart/2005/8/layout/process1"/>
    <dgm:cxn modelId="{B4D922ED-D511-EE4D-AF4D-26E0E5A95726}" type="presParOf" srcId="{8237E370-CAE2-4841-9961-ECF902E46CCD}" destId="{387D0DAD-B457-614D-A3C0-6823E81DDF67}" srcOrd="2" destOrd="0" presId="urn:microsoft.com/office/officeart/2005/8/layout/process1"/>
    <dgm:cxn modelId="{E8C7AF24-DA40-1D4B-B8A2-55AC8B5BEB2B}" type="presParOf" srcId="{8237E370-CAE2-4841-9961-ECF902E46CCD}" destId="{C45D2F99-B457-4E4C-AF8B-F06EABC390E0}" srcOrd="3" destOrd="0" presId="urn:microsoft.com/office/officeart/2005/8/layout/process1"/>
    <dgm:cxn modelId="{92B5674C-12E7-044D-89B8-C6DA4D471E0A}" type="presParOf" srcId="{C45D2F99-B457-4E4C-AF8B-F06EABC390E0}" destId="{0D5CFCA8-E2D4-6D4E-8BE6-028D6D64A649}" srcOrd="0" destOrd="0" presId="urn:microsoft.com/office/officeart/2005/8/layout/process1"/>
    <dgm:cxn modelId="{01AD052C-59C3-624C-9553-B757273F1892}" type="presParOf" srcId="{8237E370-CAE2-4841-9961-ECF902E46CCD}" destId="{07CEE13A-6F91-B742-A81C-DB5572281B0A}"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3118C6-E2BB-2E43-B846-8E4A575E02AF}" type="doc">
      <dgm:prSet loTypeId="urn:microsoft.com/office/officeart/2005/8/layout/process1" loCatId="" qsTypeId="urn:microsoft.com/office/officeart/2005/8/quickstyle/simple1" qsCatId="simple" csTypeId="urn:microsoft.com/office/officeart/2005/8/colors/accent0_2" csCatId="mainScheme" phldr="1"/>
      <dgm:spPr/>
    </dgm:pt>
    <dgm:pt modelId="{170B898E-CFB9-AD44-9970-D485F9E8353C}">
      <dgm:prSet phldrT="[文本]"/>
      <dgm:spPr/>
      <dgm:t>
        <a:bodyPr/>
        <a:lstStyle/>
        <a:p>
          <a:r>
            <a:rPr lang="en-US" altLang="zh-CN" dirty="0">
              <a:solidFill>
                <a:schemeClr val="tx1"/>
              </a:solidFill>
            </a:rPr>
            <a:t>Pointer Analysis</a:t>
          </a:r>
        </a:p>
      </dgm:t>
    </dgm:pt>
    <dgm:pt modelId="{AC89F2EE-4FC8-4141-B0B9-A78AA23B719B}" type="parTrans" cxnId="{B002CE5B-02BB-2E49-A7D3-E4D49F93AE4A}">
      <dgm:prSet/>
      <dgm:spPr/>
      <dgm:t>
        <a:bodyPr/>
        <a:lstStyle/>
        <a:p>
          <a:endParaRPr lang="zh-CN" altLang="en-US">
            <a:solidFill>
              <a:schemeClr val="tx1"/>
            </a:solidFill>
          </a:endParaRPr>
        </a:p>
      </dgm:t>
    </dgm:pt>
    <dgm:pt modelId="{4115B4FE-C232-5C48-9F4C-13948BA715EA}" type="sibTrans" cxnId="{B002CE5B-02BB-2E49-A7D3-E4D49F93AE4A}">
      <dgm:prSet/>
      <dgm:spPr/>
      <dgm:t>
        <a:bodyPr/>
        <a:lstStyle/>
        <a:p>
          <a:endParaRPr lang="zh-CN" altLang="en-US">
            <a:solidFill>
              <a:schemeClr val="tx1"/>
            </a:solidFill>
          </a:endParaRPr>
        </a:p>
      </dgm:t>
    </dgm:pt>
    <dgm:pt modelId="{E2DB34EB-0132-234F-88B6-2E81160E3E57}">
      <dgm:prSet phldrT="[文本]"/>
      <dgm:spPr/>
      <dgm:t>
        <a:bodyPr/>
        <a:lstStyle/>
        <a:p>
          <a:r>
            <a:rPr lang="en-US" altLang="zh-CN" dirty="0">
              <a:solidFill>
                <a:schemeClr val="tx1"/>
              </a:solidFill>
            </a:rPr>
            <a:t>Data Dependence</a:t>
          </a:r>
          <a:r>
            <a:rPr lang="en-US" altLang="zh-CN" baseline="0" dirty="0">
              <a:solidFill>
                <a:schemeClr val="tx1"/>
              </a:solidFill>
            </a:rPr>
            <a:t> Analysis</a:t>
          </a:r>
          <a:endParaRPr lang="zh-CN" altLang="en-US" dirty="0">
            <a:solidFill>
              <a:schemeClr val="tx1"/>
            </a:solidFill>
          </a:endParaRPr>
        </a:p>
      </dgm:t>
    </dgm:pt>
    <dgm:pt modelId="{0BFFAFC0-00CF-DA4B-A8DB-37A2C4265177}" type="parTrans" cxnId="{37821985-FB52-9F45-AAAF-BB0311BD6761}">
      <dgm:prSet/>
      <dgm:spPr/>
      <dgm:t>
        <a:bodyPr/>
        <a:lstStyle/>
        <a:p>
          <a:endParaRPr lang="zh-CN" altLang="en-US">
            <a:solidFill>
              <a:schemeClr val="tx1"/>
            </a:solidFill>
          </a:endParaRPr>
        </a:p>
      </dgm:t>
    </dgm:pt>
    <dgm:pt modelId="{A9F7C076-F8DC-624F-AE59-99F54277E34E}" type="sibTrans" cxnId="{37821985-FB52-9F45-AAAF-BB0311BD6761}">
      <dgm:prSet/>
      <dgm:spPr/>
      <dgm:t>
        <a:bodyPr/>
        <a:lstStyle/>
        <a:p>
          <a:endParaRPr lang="zh-CN" altLang="en-US">
            <a:solidFill>
              <a:schemeClr val="tx1"/>
            </a:solidFill>
          </a:endParaRPr>
        </a:p>
      </dgm:t>
    </dgm:pt>
    <dgm:pt modelId="{D7D36E7F-A12C-2B4C-A647-8122C1BF81A8}">
      <dgm:prSet phldrT="[文本]"/>
      <dgm:spPr/>
      <dgm:t>
        <a:bodyPr/>
        <a:lstStyle/>
        <a:p>
          <a:r>
            <a:rPr lang="en-US" altLang="zh-CN" dirty="0">
              <a:solidFill>
                <a:schemeClr val="tx1"/>
              </a:solidFill>
            </a:rPr>
            <a:t>Value-Flow Analysis</a:t>
          </a:r>
          <a:endParaRPr lang="zh-CN" altLang="en-US" dirty="0">
            <a:solidFill>
              <a:schemeClr val="tx1"/>
            </a:solidFill>
          </a:endParaRPr>
        </a:p>
      </dgm:t>
    </dgm:pt>
    <dgm:pt modelId="{CAC60A52-9CCE-3548-A5F3-39E04DF1D9FB}" type="parTrans" cxnId="{D87363C0-9524-7E45-BECB-D526F76374B7}">
      <dgm:prSet/>
      <dgm:spPr/>
      <dgm:t>
        <a:bodyPr/>
        <a:lstStyle/>
        <a:p>
          <a:endParaRPr lang="zh-CN" altLang="en-US">
            <a:solidFill>
              <a:schemeClr val="tx1"/>
            </a:solidFill>
          </a:endParaRPr>
        </a:p>
      </dgm:t>
    </dgm:pt>
    <dgm:pt modelId="{27DC7BC0-CAB8-9546-8BC2-8ECF64DC88AA}" type="sibTrans" cxnId="{D87363C0-9524-7E45-BECB-D526F76374B7}">
      <dgm:prSet/>
      <dgm:spPr/>
      <dgm:t>
        <a:bodyPr/>
        <a:lstStyle/>
        <a:p>
          <a:endParaRPr lang="zh-CN" altLang="en-US">
            <a:solidFill>
              <a:schemeClr val="tx1"/>
            </a:solidFill>
          </a:endParaRPr>
        </a:p>
      </dgm:t>
    </dgm:pt>
    <dgm:pt modelId="{8237E370-CAE2-4841-9961-ECF902E46CCD}" type="pres">
      <dgm:prSet presAssocID="{1E3118C6-E2BB-2E43-B846-8E4A575E02AF}" presName="Name0" presStyleCnt="0">
        <dgm:presLayoutVars>
          <dgm:dir/>
          <dgm:resizeHandles val="exact"/>
        </dgm:presLayoutVars>
      </dgm:prSet>
      <dgm:spPr/>
    </dgm:pt>
    <dgm:pt modelId="{B1851AEA-63DC-F647-AED6-922E95606E58}" type="pres">
      <dgm:prSet presAssocID="{170B898E-CFB9-AD44-9970-D485F9E8353C}" presName="node" presStyleLbl="node1" presStyleIdx="0" presStyleCnt="3">
        <dgm:presLayoutVars>
          <dgm:bulletEnabled val="1"/>
        </dgm:presLayoutVars>
      </dgm:prSet>
      <dgm:spPr/>
      <dgm:t>
        <a:bodyPr/>
        <a:lstStyle/>
        <a:p>
          <a:endParaRPr lang="zh-CN" altLang="en-US"/>
        </a:p>
      </dgm:t>
    </dgm:pt>
    <dgm:pt modelId="{1B8E8EA3-7F9F-064C-893F-962E729B6EB6}" type="pres">
      <dgm:prSet presAssocID="{4115B4FE-C232-5C48-9F4C-13948BA715EA}" presName="sibTrans" presStyleLbl="sibTrans2D1" presStyleIdx="0" presStyleCnt="2"/>
      <dgm:spPr/>
      <dgm:t>
        <a:bodyPr/>
        <a:lstStyle/>
        <a:p>
          <a:endParaRPr lang="zh-CN" altLang="en-US"/>
        </a:p>
      </dgm:t>
    </dgm:pt>
    <dgm:pt modelId="{99EEA803-1D8B-3642-8CE3-12BECB9DECCE}" type="pres">
      <dgm:prSet presAssocID="{4115B4FE-C232-5C48-9F4C-13948BA715EA}" presName="connectorText" presStyleLbl="sibTrans2D1" presStyleIdx="0" presStyleCnt="2"/>
      <dgm:spPr/>
      <dgm:t>
        <a:bodyPr/>
        <a:lstStyle/>
        <a:p>
          <a:endParaRPr lang="zh-CN" altLang="en-US"/>
        </a:p>
      </dgm:t>
    </dgm:pt>
    <dgm:pt modelId="{387D0DAD-B457-614D-A3C0-6823E81DDF67}" type="pres">
      <dgm:prSet presAssocID="{E2DB34EB-0132-234F-88B6-2E81160E3E57}" presName="node" presStyleLbl="node1" presStyleIdx="1" presStyleCnt="3">
        <dgm:presLayoutVars>
          <dgm:bulletEnabled val="1"/>
        </dgm:presLayoutVars>
      </dgm:prSet>
      <dgm:spPr/>
      <dgm:t>
        <a:bodyPr/>
        <a:lstStyle/>
        <a:p>
          <a:endParaRPr lang="zh-CN" altLang="en-US"/>
        </a:p>
      </dgm:t>
    </dgm:pt>
    <dgm:pt modelId="{C45D2F99-B457-4E4C-AF8B-F06EABC390E0}" type="pres">
      <dgm:prSet presAssocID="{A9F7C076-F8DC-624F-AE59-99F54277E34E}" presName="sibTrans" presStyleLbl="sibTrans2D1" presStyleIdx="1" presStyleCnt="2"/>
      <dgm:spPr/>
      <dgm:t>
        <a:bodyPr/>
        <a:lstStyle/>
        <a:p>
          <a:endParaRPr lang="zh-CN" altLang="en-US"/>
        </a:p>
      </dgm:t>
    </dgm:pt>
    <dgm:pt modelId="{0D5CFCA8-E2D4-6D4E-8BE6-028D6D64A649}" type="pres">
      <dgm:prSet presAssocID="{A9F7C076-F8DC-624F-AE59-99F54277E34E}" presName="connectorText" presStyleLbl="sibTrans2D1" presStyleIdx="1" presStyleCnt="2"/>
      <dgm:spPr/>
      <dgm:t>
        <a:bodyPr/>
        <a:lstStyle/>
        <a:p>
          <a:endParaRPr lang="zh-CN" altLang="en-US"/>
        </a:p>
      </dgm:t>
    </dgm:pt>
    <dgm:pt modelId="{07CEE13A-6F91-B742-A81C-DB5572281B0A}" type="pres">
      <dgm:prSet presAssocID="{D7D36E7F-A12C-2B4C-A647-8122C1BF81A8}" presName="node" presStyleLbl="node1" presStyleIdx="2" presStyleCnt="3">
        <dgm:presLayoutVars>
          <dgm:bulletEnabled val="1"/>
        </dgm:presLayoutVars>
      </dgm:prSet>
      <dgm:spPr/>
      <dgm:t>
        <a:bodyPr/>
        <a:lstStyle/>
        <a:p>
          <a:endParaRPr lang="zh-CN" altLang="en-US"/>
        </a:p>
      </dgm:t>
    </dgm:pt>
  </dgm:ptLst>
  <dgm:cxnLst>
    <dgm:cxn modelId="{B7091138-69AB-3C4D-BF8C-BD97987D072A}" type="presOf" srcId="{A9F7C076-F8DC-624F-AE59-99F54277E34E}" destId="{C45D2F99-B457-4E4C-AF8B-F06EABC390E0}" srcOrd="0" destOrd="0" presId="urn:microsoft.com/office/officeart/2005/8/layout/process1"/>
    <dgm:cxn modelId="{937D71E4-BB21-A94C-A4BF-6E3C4728FA26}" type="presOf" srcId="{D7D36E7F-A12C-2B4C-A647-8122C1BF81A8}" destId="{07CEE13A-6F91-B742-A81C-DB5572281B0A}" srcOrd="0" destOrd="0" presId="urn:microsoft.com/office/officeart/2005/8/layout/process1"/>
    <dgm:cxn modelId="{D87363C0-9524-7E45-BECB-D526F76374B7}" srcId="{1E3118C6-E2BB-2E43-B846-8E4A575E02AF}" destId="{D7D36E7F-A12C-2B4C-A647-8122C1BF81A8}" srcOrd="2" destOrd="0" parTransId="{CAC60A52-9CCE-3548-A5F3-39E04DF1D9FB}" sibTransId="{27DC7BC0-CAB8-9546-8BC2-8ECF64DC88AA}"/>
    <dgm:cxn modelId="{50FBB9C4-82ED-6949-8302-2D3E8D36C5DC}" type="presOf" srcId="{E2DB34EB-0132-234F-88B6-2E81160E3E57}" destId="{387D0DAD-B457-614D-A3C0-6823E81DDF67}" srcOrd="0" destOrd="0" presId="urn:microsoft.com/office/officeart/2005/8/layout/process1"/>
    <dgm:cxn modelId="{E8F0D791-12B7-9745-B532-58BCB9B44151}" type="presOf" srcId="{1E3118C6-E2BB-2E43-B846-8E4A575E02AF}" destId="{8237E370-CAE2-4841-9961-ECF902E46CCD}" srcOrd="0" destOrd="0" presId="urn:microsoft.com/office/officeart/2005/8/layout/process1"/>
    <dgm:cxn modelId="{983DC006-C6B6-4449-A7E7-4119F5C7D398}" type="presOf" srcId="{A9F7C076-F8DC-624F-AE59-99F54277E34E}" destId="{0D5CFCA8-E2D4-6D4E-8BE6-028D6D64A649}" srcOrd="1" destOrd="0" presId="urn:microsoft.com/office/officeart/2005/8/layout/process1"/>
    <dgm:cxn modelId="{E240024E-78E8-544B-A62F-E43F0F687A32}" type="presOf" srcId="{4115B4FE-C232-5C48-9F4C-13948BA715EA}" destId="{99EEA803-1D8B-3642-8CE3-12BECB9DECCE}" srcOrd="1" destOrd="0" presId="urn:microsoft.com/office/officeart/2005/8/layout/process1"/>
    <dgm:cxn modelId="{37821985-FB52-9F45-AAAF-BB0311BD6761}" srcId="{1E3118C6-E2BB-2E43-B846-8E4A575E02AF}" destId="{E2DB34EB-0132-234F-88B6-2E81160E3E57}" srcOrd="1" destOrd="0" parTransId="{0BFFAFC0-00CF-DA4B-A8DB-37A2C4265177}" sibTransId="{A9F7C076-F8DC-624F-AE59-99F54277E34E}"/>
    <dgm:cxn modelId="{D6DC5E9A-6136-9147-A7C2-BBB1E5740CD8}" type="presOf" srcId="{170B898E-CFB9-AD44-9970-D485F9E8353C}" destId="{B1851AEA-63DC-F647-AED6-922E95606E58}" srcOrd="0" destOrd="0" presId="urn:microsoft.com/office/officeart/2005/8/layout/process1"/>
    <dgm:cxn modelId="{EE835E11-3A1D-6D47-96B4-947CACC3B154}" type="presOf" srcId="{4115B4FE-C232-5C48-9F4C-13948BA715EA}" destId="{1B8E8EA3-7F9F-064C-893F-962E729B6EB6}" srcOrd="0" destOrd="0" presId="urn:microsoft.com/office/officeart/2005/8/layout/process1"/>
    <dgm:cxn modelId="{B002CE5B-02BB-2E49-A7D3-E4D49F93AE4A}" srcId="{1E3118C6-E2BB-2E43-B846-8E4A575E02AF}" destId="{170B898E-CFB9-AD44-9970-D485F9E8353C}" srcOrd="0" destOrd="0" parTransId="{AC89F2EE-4FC8-4141-B0B9-A78AA23B719B}" sibTransId="{4115B4FE-C232-5C48-9F4C-13948BA715EA}"/>
    <dgm:cxn modelId="{C9BB12A3-C9C5-6D49-B552-3D09FF72D95F}" type="presParOf" srcId="{8237E370-CAE2-4841-9961-ECF902E46CCD}" destId="{B1851AEA-63DC-F647-AED6-922E95606E58}" srcOrd="0" destOrd="0" presId="urn:microsoft.com/office/officeart/2005/8/layout/process1"/>
    <dgm:cxn modelId="{DBA1F029-3669-7C4D-9066-D86F17267502}" type="presParOf" srcId="{8237E370-CAE2-4841-9961-ECF902E46CCD}" destId="{1B8E8EA3-7F9F-064C-893F-962E729B6EB6}" srcOrd="1" destOrd="0" presId="urn:microsoft.com/office/officeart/2005/8/layout/process1"/>
    <dgm:cxn modelId="{1781167E-EB4B-0046-A5D5-264F95B46D72}" type="presParOf" srcId="{1B8E8EA3-7F9F-064C-893F-962E729B6EB6}" destId="{99EEA803-1D8B-3642-8CE3-12BECB9DECCE}" srcOrd="0" destOrd="0" presId="urn:microsoft.com/office/officeart/2005/8/layout/process1"/>
    <dgm:cxn modelId="{FB6B646B-2317-4148-9027-110A67B047B8}" type="presParOf" srcId="{8237E370-CAE2-4841-9961-ECF902E46CCD}" destId="{387D0DAD-B457-614D-A3C0-6823E81DDF67}" srcOrd="2" destOrd="0" presId="urn:microsoft.com/office/officeart/2005/8/layout/process1"/>
    <dgm:cxn modelId="{D0F0BC2B-F610-8440-8449-FA8205C4CBAC}" type="presParOf" srcId="{8237E370-CAE2-4841-9961-ECF902E46CCD}" destId="{C45D2F99-B457-4E4C-AF8B-F06EABC390E0}" srcOrd="3" destOrd="0" presId="urn:microsoft.com/office/officeart/2005/8/layout/process1"/>
    <dgm:cxn modelId="{2DC459C2-BD1E-454B-B613-C5736650ACEF}" type="presParOf" srcId="{C45D2F99-B457-4E4C-AF8B-F06EABC390E0}" destId="{0D5CFCA8-E2D4-6D4E-8BE6-028D6D64A649}" srcOrd="0" destOrd="0" presId="urn:microsoft.com/office/officeart/2005/8/layout/process1"/>
    <dgm:cxn modelId="{84E86240-DB63-D145-832A-E53A75DCC147}" type="presParOf" srcId="{8237E370-CAE2-4841-9961-ECF902E46CCD}" destId="{07CEE13A-6F91-B742-A81C-DB5572281B0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3118C6-E2BB-2E43-B846-8E4A575E02AF}" type="doc">
      <dgm:prSet loTypeId="urn:microsoft.com/office/officeart/2005/8/layout/process1" loCatId="" qsTypeId="urn:microsoft.com/office/officeart/2005/8/quickstyle/simple1" qsCatId="simple" csTypeId="urn:microsoft.com/office/officeart/2005/8/colors/accent0_2" csCatId="mainScheme" phldr="1"/>
      <dgm:spPr/>
    </dgm:pt>
    <dgm:pt modelId="{170B898E-CFB9-AD44-9970-D485F9E8353C}">
      <dgm:prSet phldrT="[文本]"/>
      <dgm:spPr/>
      <dgm:t>
        <a:bodyPr/>
        <a:lstStyle/>
        <a:p>
          <a:r>
            <a:rPr lang="en-US" altLang="zh-CN" dirty="0">
              <a:solidFill>
                <a:schemeClr val="tx1"/>
              </a:solidFill>
            </a:rPr>
            <a:t>Pointer Analysis</a:t>
          </a:r>
        </a:p>
      </dgm:t>
    </dgm:pt>
    <dgm:pt modelId="{AC89F2EE-4FC8-4141-B0B9-A78AA23B719B}" type="parTrans" cxnId="{B002CE5B-02BB-2E49-A7D3-E4D49F93AE4A}">
      <dgm:prSet/>
      <dgm:spPr/>
      <dgm:t>
        <a:bodyPr/>
        <a:lstStyle/>
        <a:p>
          <a:endParaRPr lang="zh-CN" altLang="en-US">
            <a:solidFill>
              <a:schemeClr val="tx1"/>
            </a:solidFill>
          </a:endParaRPr>
        </a:p>
      </dgm:t>
    </dgm:pt>
    <dgm:pt modelId="{4115B4FE-C232-5C48-9F4C-13948BA715EA}" type="sibTrans" cxnId="{B002CE5B-02BB-2E49-A7D3-E4D49F93AE4A}">
      <dgm:prSet/>
      <dgm:spPr/>
      <dgm:t>
        <a:bodyPr/>
        <a:lstStyle/>
        <a:p>
          <a:endParaRPr lang="zh-CN" altLang="en-US">
            <a:solidFill>
              <a:schemeClr val="tx1"/>
            </a:solidFill>
          </a:endParaRPr>
        </a:p>
      </dgm:t>
    </dgm:pt>
    <dgm:pt modelId="{E2DB34EB-0132-234F-88B6-2E81160E3E57}">
      <dgm:prSet phldrT="[文本]"/>
      <dgm:spPr/>
      <dgm:t>
        <a:bodyPr/>
        <a:lstStyle/>
        <a:p>
          <a:r>
            <a:rPr lang="en-US" altLang="zh-CN" dirty="0">
              <a:solidFill>
                <a:schemeClr val="tx1"/>
              </a:solidFill>
            </a:rPr>
            <a:t>Data Dependence</a:t>
          </a:r>
          <a:r>
            <a:rPr lang="en-US" altLang="zh-CN" baseline="0" dirty="0">
              <a:solidFill>
                <a:schemeClr val="tx1"/>
              </a:solidFill>
            </a:rPr>
            <a:t> Analysis</a:t>
          </a:r>
          <a:endParaRPr lang="zh-CN" altLang="en-US" dirty="0">
            <a:solidFill>
              <a:schemeClr val="tx1"/>
            </a:solidFill>
          </a:endParaRPr>
        </a:p>
      </dgm:t>
    </dgm:pt>
    <dgm:pt modelId="{0BFFAFC0-00CF-DA4B-A8DB-37A2C4265177}" type="parTrans" cxnId="{37821985-FB52-9F45-AAAF-BB0311BD6761}">
      <dgm:prSet/>
      <dgm:spPr/>
      <dgm:t>
        <a:bodyPr/>
        <a:lstStyle/>
        <a:p>
          <a:endParaRPr lang="zh-CN" altLang="en-US">
            <a:solidFill>
              <a:schemeClr val="tx1"/>
            </a:solidFill>
          </a:endParaRPr>
        </a:p>
      </dgm:t>
    </dgm:pt>
    <dgm:pt modelId="{A9F7C076-F8DC-624F-AE59-99F54277E34E}" type="sibTrans" cxnId="{37821985-FB52-9F45-AAAF-BB0311BD6761}">
      <dgm:prSet/>
      <dgm:spPr/>
      <dgm:t>
        <a:bodyPr/>
        <a:lstStyle/>
        <a:p>
          <a:endParaRPr lang="zh-CN" altLang="en-US">
            <a:solidFill>
              <a:schemeClr val="tx1"/>
            </a:solidFill>
          </a:endParaRPr>
        </a:p>
      </dgm:t>
    </dgm:pt>
    <dgm:pt modelId="{D7D36E7F-A12C-2B4C-A647-8122C1BF81A8}">
      <dgm:prSet phldrT="[文本]"/>
      <dgm:spPr/>
      <dgm:t>
        <a:bodyPr/>
        <a:lstStyle/>
        <a:p>
          <a:r>
            <a:rPr lang="en-US" altLang="zh-CN" dirty="0">
              <a:solidFill>
                <a:schemeClr val="tx1"/>
              </a:solidFill>
            </a:rPr>
            <a:t>Value-Flow Analysis</a:t>
          </a:r>
          <a:endParaRPr lang="zh-CN" altLang="en-US" dirty="0">
            <a:solidFill>
              <a:schemeClr val="tx1"/>
            </a:solidFill>
          </a:endParaRPr>
        </a:p>
      </dgm:t>
    </dgm:pt>
    <dgm:pt modelId="{CAC60A52-9CCE-3548-A5F3-39E04DF1D9FB}" type="parTrans" cxnId="{D87363C0-9524-7E45-BECB-D526F76374B7}">
      <dgm:prSet/>
      <dgm:spPr/>
      <dgm:t>
        <a:bodyPr/>
        <a:lstStyle/>
        <a:p>
          <a:endParaRPr lang="zh-CN" altLang="en-US">
            <a:solidFill>
              <a:schemeClr val="tx1"/>
            </a:solidFill>
          </a:endParaRPr>
        </a:p>
      </dgm:t>
    </dgm:pt>
    <dgm:pt modelId="{27DC7BC0-CAB8-9546-8BC2-8ECF64DC88AA}" type="sibTrans" cxnId="{D87363C0-9524-7E45-BECB-D526F76374B7}">
      <dgm:prSet/>
      <dgm:spPr/>
      <dgm:t>
        <a:bodyPr/>
        <a:lstStyle/>
        <a:p>
          <a:endParaRPr lang="zh-CN" altLang="en-US">
            <a:solidFill>
              <a:schemeClr val="tx1"/>
            </a:solidFill>
          </a:endParaRPr>
        </a:p>
      </dgm:t>
    </dgm:pt>
    <dgm:pt modelId="{8237E370-CAE2-4841-9961-ECF902E46CCD}" type="pres">
      <dgm:prSet presAssocID="{1E3118C6-E2BB-2E43-B846-8E4A575E02AF}" presName="Name0" presStyleCnt="0">
        <dgm:presLayoutVars>
          <dgm:dir/>
          <dgm:resizeHandles val="exact"/>
        </dgm:presLayoutVars>
      </dgm:prSet>
      <dgm:spPr/>
    </dgm:pt>
    <dgm:pt modelId="{B1851AEA-63DC-F647-AED6-922E95606E58}" type="pres">
      <dgm:prSet presAssocID="{170B898E-CFB9-AD44-9970-D485F9E8353C}" presName="node" presStyleLbl="node1" presStyleIdx="0" presStyleCnt="3">
        <dgm:presLayoutVars>
          <dgm:bulletEnabled val="1"/>
        </dgm:presLayoutVars>
      </dgm:prSet>
      <dgm:spPr/>
      <dgm:t>
        <a:bodyPr/>
        <a:lstStyle/>
        <a:p>
          <a:endParaRPr lang="zh-CN" altLang="en-US"/>
        </a:p>
      </dgm:t>
    </dgm:pt>
    <dgm:pt modelId="{1B8E8EA3-7F9F-064C-893F-962E729B6EB6}" type="pres">
      <dgm:prSet presAssocID="{4115B4FE-C232-5C48-9F4C-13948BA715EA}" presName="sibTrans" presStyleLbl="sibTrans2D1" presStyleIdx="0" presStyleCnt="2"/>
      <dgm:spPr/>
      <dgm:t>
        <a:bodyPr/>
        <a:lstStyle/>
        <a:p>
          <a:endParaRPr lang="zh-CN" altLang="en-US"/>
        </a:p>
      </dgm:t>
    </dgm:pt>
    <dgm:pt modelId="{99EEA803-1D8B-3642-8CE3-12BECB9DECCE}" type="pres">
      <dgm:prSet presAssocID="{4115B4FE-C232-5C48-9F4C-13948BA715EA}" presName="connectorText" presStyleLbl="sibTrans2D1" presStyleIdx="0" presStyleCnt="2"/>
      <dgm:spPr/>
      <dgm:t>
        <a:bodyPr/>
        <a:lstStyle/>
        <a:p>
          <a:endParaRPr lang="zh-CN" altLang="en-US"/>
        </a:p>
      </dgm:t>
    </dgm:pt>
    <dgm:pt modelId="{387D0DAD-B457-614D-A3C0-6823E81DDF67}" type="pres">
      <dgm:prSet presAssocID="{E2DB34EB-0132-234F-88B6-2E81160E3E57}" presName="node" presStyleLbl="node1" presStyleIdx="1" presStyleCnt="3">
        <dgm:presLayoutVars>
          <dgm:bulletEnabled val="1"/>
        </dgm:presLayoutVars>
      </dgm:prSet>
      <dgm:spPr/>
      <dgm:t>
        <a:bodyPr/>
        <a:lstStyle/>
        <a:p>
          <a:endParaRPr lang="zh-CN" altLang="en-US"/>
        </a:p>
      </dgm:t>
    </dgm:pt>
    <dgm:pt modelId="{C45D2F99-B457-4E4C-AF8B-F06EABC390E0}" type="pres">
      <dgm:prSet presAssocID="{A9F7C076-F8DC-624F-AE59-99F54277E34E}" presName="sibTrans" presStyleLbl="sibTrans2D1" presStyleIdx="1" presStyleCnt="2"/>
      <dgm:spPr/>
      <dgm:t>
        <a:bodyPr/>
        <a:lstStyle/>
        <a:p>
          <a:endParaRPr lang="zh-CN" altLang="en-US"/>
        </a:p>
      </dgm:t>
    </dgm:pt>
    <dgm:pt modelId="{0D5CFCA8-E2D4-6D4E-8BE6-028D6D64A649}" type="pres">
      <dgm:prSet presAssocID="{A9F7C076-F8DC-624F-AE59-99F54277E34E}" presName="connectorText" presStyleLbl="sibTrans2D1" presStyleIdx="1" presStyleCnt="2"/>
      <dgm:spPr/>
      <dgm:t>
        <a:bodyPr/>
        <a:lstStyle/>
        <a:p>
          <a:endParaRPr lang="zh-CN" altLang="en-US"/>
        </a:p>
      </dgm:t>
    </dgm:pt>
    <dgm:pt modelId="{07CEE13A-6F91-B742-A81C-DB5572281B0A}" type="pres">
      <dgm:prSet presAssocID="{D7D36E7F-A12C-2B4C-A647-8122C1BF81A8}" presName="node" presStyleLbl="node1" presStyleIdx="2" presStyleCnt="3">
        <dgm:presLayoutVars>
          <dgm:bulletEnabled val="1"/>
        </dgm:presLayoutVars>
      </dgm:prSet>
      <dgm:spPr/>
      <dgm:t>
        <a:bodyPr/>
        <a:lstStyle/>
        <a:p>
          <a:endParaRPr lang="zh-CN" altLang="en-US"/>
        </a:p>
      </dgm:t>
    </dgm:pt>
  </dgm:ptLst>
  <dgm:cxnLst>
    <dgm:cxn modelId="{A223807B-B84D-F841-AD8C-DB79A2BF7365}" type="presOf" srcId="{4115B4FE-C232-5C48-9F4C-13948BA715EA}" destId="{1B8E8EA3-7F9F-064C-893F-962E729B6EB6}" srcOrd="0" destOrd="0" presId="urn:microsoft.com/office/officeart/2005/8/layout/process1"/>
    <dgm:cxn modelId="{F463FBA8-BB9D-4C4E-B4BA-DA239D5A6CA1}" type="presOf" srcId="{1E3118C6-E2BB-2E43-B846-8E4A575E02AF}" destId="{8237E370-CAE2-4841-9961-ECF902E46CCD}" srcOrd="0" destOrd="0" presId="urn:microsoft.com/office/officeart/2005/8/layout/process1"/>
    <dgm:cxn modelId="{71976B2C-5053-7B4D-8E64-42E3D0FB245D}" type="presOf" srcId="{170B898E-CFB9-AD44-9970-D485F9E8353C}" destId="{B1851AEA-63DC-F647-AED6-922E95606E58}" srcOrd="0" destOrd="0" presId="urn:microsoft.com/office/officeart/2005/8/layout/process1"/>
    <dgm:cxn modelId="{059F4CFC-9DB6-5E47-9FA6-7C1013F8C7C1}" type="presOf" srcId="{4115B4FE-C232-5C48-9F4C-13948BA715EA}" destId="{99EEA803-1D8B-3642-8CE3-12BECB9DECCE}" srcOrd="1" destOrd="0" presId="urn:microsoft.com/office/officeart/2005/8/layout/process1"/>
    <dgm:cxn modelId="{1A76C93F-068C-1946-928B-3B8A26EBD837}" type="presOf" srcId="{E2DB34EB-0132-234F-88B6-2E81160E3E57}" destId="{387D0DAD-B457-614D-A3C0-6823E81DDF67}" srcOrd="0" destOrd="0" presId="urn:microsoft.com/office/officeart/2005/8/layout/process1"/>
    <dgm:cxn modelId="{1C23B49E-EDF8-4E4B-B4D9-82875F5230BE}" type="presOf" srcId="{D7D36E7F-A12C-2B4C-A647-8122C1BF81A8}" destId="{07CEE13A-6F91-B742-A81C-DB5572281B0A}" srcOrd="0" destOrd="0" presId="urn:microsoft.com/office/officeart/2005/8/layout/process1"/>
    <dgm:cxn modelId="{D87363C0-9524-7E45-BECB-D526F76374B7}" srcId="{1E3118C6-E2BB-2E43-B846-8E4A575E02AF}" destId="{D7D36E7F-A12C-2B4C-A647-8122C1BF81A8}" srcOrd="2" destOrd="0" parTransId="{CAC60A52-9CCE-3548-A5F3-39E04DF1D9FB}" sibTransId="{27DC7BC0-CAB8-9546-8BC2-8ECF64DC88AA}"/>
    <dgm:cxn modelId="{D5BEB750-C9EE-D243-912D-208B15452B93}" type="presOf" srcId="{A9F7C076-F8DC-624F-AE59-99F54277E34E}" destId="{C45D2F99-B457-4E4C-AF8B-F06EABC390E0}" srcOrd="0" destOrd="0" presId="urn:microsoft.com/office/officeart/2005/8/layout/process1"/>
    <dgm:cxn modelId="{37821985-FB52-9F45-AAAF-BB0311BD6761}" srcId="{1E3118C6-E2BB-2E43-B846-8E4A575E02AF}" destId="{E2DB34EB-0132-234F-88B6-2E81160E3E57}" srcOrd="1" destOrd="0" parTransId="{0BFFAFC0-00CF-DA4B-A8DB-37A2C4265177}" sibTransId="{A9F7C076-F8DC-624F-AE59-99F54277E34E}"/>
    <dgm:cxn modelId="{4173D939-2023-D942-8EAB-9FA48F934B0E}" type="presOf" srcId="{A9F7C076-F8DC-624F-AE59-99F54277E34E}" destId="{0D5CFCA8-E2D4-6D4E-8BE6-028D6D64A649}" srcOrd="1" destOrd="0" presId="urn:microsoft.com/office/officeart/2005/8/layout/process1"/>
    <dgm:cxn modelId="{B002CE5B-02BB-2E49-A7D3-E4D49F93AE4A}" srcId="{1E3118C6-E2BB-2E43-B846-8E4A575E02AF}" destId="{170B898E-CFB9-AD44-9970-D485F9E8353C}" srcOrd="0" destOrd="0" parTransId="{AC89F2EE-4FC8-4141-B0B9-A78AA23B719B}" sibTransId="{4115B4FE-C232-5C48-9F4C-13948BA715EA}"/>
    <dgm:cxn modelId="{46CF558D-0D58-494E-A240-E2DD43781D4A}" type="presParOf" srcId="{8237E370-CAE2-4841-9961-ECF902E46CCD}" destId="{B1851AEA-63DC-F647-AED6-922E95606E58}" srcOrd="0" destOrd="0" presId="urn:microsoft.com/office/officeart/2005/8/layout/process1"/>
    <dgm:cxn modelId="{B5F8332B-767C-124A-A9EE-EAF7C8EA0D22}" type="presParOf" srcId="{8237E370-CAE2-4841-9961-ECF902E46CCD}" destId="{1B8E8EA3-7F9F-064C-893F-962E729B6EB6}" srcOrd="1" destOrd="0" presId="urn:microsoft.com/office/officeart/2005/8/layout/process1"/>
    <dgm:cxn modelId="{7501152C-A97D-FB4C-9FA5-E0F1F367BD54}" type="presParOf" srcId="{1B8E8EA3-7F9F-064C-893F-962E729B6EB6}" destId="{99EEA803-1D8B-3642-8CE3-12BECB9DECCE}" srcOrd="0" destOrd="0" presId="urn:microsoft.com/office/officeart/2005/8/layout/process1"/>
    <dgm:cxn modelId="{9672045B-92EE-D144-A619-9E93FDD46119}" type="presParOf" srcId="{8237E370-CAE2-4841-9961-ECF902E46CCD}" destId="{387D0DAD-B457-614D-A3C0-6823E81DDF67}" srcOrd="2" destOrd="0" presId="urn:microsoft.com/office/officeart/2005/8/layout/process1"/>
    <dgm:cxn modelId="{D937BEDD-AA14-9B45-993E-67FBAEECCC94}" type="presParOf" srcId="{8237E370-CAE2-4841-9961-ECF902E46CCD}" destId="{C45D2F99-B457-4E4C-AF8B-F06EABC390E0}" srcOrd="3" destOrd="0" presId="urn:microsoft.com/office/officeart/2005/8/layout/process1"/>
    <dgm:cxn modelId="{5FF09C8E-3025-204F-A91F-706845252379}" type="presParOf" srcId="{C45D2F99-B457-4E4C-AF8B-F06EABC390E0}" destId="{0D5CFCA8-E2D4-6D4E-8BE6-028D6D64A649}" srcOrd="0" destOrd="0" presId="urn:microsoft.com/office/officeart/2005/8/layout/process1"/>
    <dgm:cxn modelId="{A4CA02F6-0887-8C4D-B13A-0CE04B3D1B31}" type="presParOf" srcId="{8237E370-CAE2-4841-9961-ECF902E46CCD}" destId="{07CEE13A-6F91-B742-A81C-DB5572281B0A}"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51AEA-63DC-F647-AED6-922E95606E58}">
      <dsp:nvSpPr>
        <dsp:cNvPr id="0" name=""/>
        <dsp:cNvSpPr/>
      </dsp:nvSpPr>
      <dsp:spPr>
        <a:xfrm>
          <a:off x="6026" y="471165"/>
          <a:ext cx="1801322" cy="1080793"/>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altLang="zh-CN" sz="1900" kern="1200" dirty="0">
              <a:solidFill>
                <a:schemeClr val="tx1"/>
              </a:solidFill>
              <a:latin typeface="Arial Hebrew" charset="-79"/>
              <a:ea typeface="Arial Hebrew" charset="-79"/>
              <a:cs typeface="Arial Hebrew" charset="-79"/>
            </a:rPr>
            <a:t>Pointer Analysis</a:t>
          </a:r>
        </a:p>
      </dsp:txBody>
      <dsp:txXfrm>
        <a:off x="37681" y="502820"/>
        <a:ext cx="1738012" cy="1017483"/>
      </dsp:txXfrm>
    </dsp:sp>
    <dsp:sp modelId="{1B8E8EA3-7F9F-064C-893F-962E729B6EB6}">
      <dsp:nvSpPr>
        <dsp:cNvPr id="0" name=""/>
        <dsp:cNvSpPr/>
      </dsp:nvSpPr>
      <dsp:spPr>
        <a:xfrm>
          <a:off x="1987481" y="788198"/>
          <a:ext cx="381880" cy="44672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solidFill>
              <a:schemeClr val="tx1"/>
            </a:solidFill>
          </a:endParaRPr>
        </a:p>
      </dsp:txBody>
      <dsp:txXfrm>
        <a:off x="1987481" y="877543"/>
        <a:ext cx="267316" cy="268037"/>
      </dsp:txXfrm>
    </dsp:sp>
    <dsp:sp modelId="{387D0DAD-B457-614D-A3C0-6823E81DDF67}">
      <dsp:nvSpPr>
        <dsp:cNvPr id="0" name=""/>
        <dsp:cNvSpPr/>
      </dsp:nvSpPr>
      <dsp:spPr>
        <a:xfrm>
          <a:off x="2527878" y="471165"/>
          <a:ext cx="1801322" cy="1080793"/>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altLang="zh-CN" sz="1900" kern="1200" dirty="0">
              <a:solidFill>
                <a:schemeClr val="tx1"/>
              </a:solidFill>
              <a:latin typeface="Arial Hebrew" charset="-79"/>
              <a:ea typeface="Arial Hebrew" charset="-79"/>
              <a:cs typeface="Arial Hebrew" charset="-79"/>
            </a:rPr>
            <a:t>Data Dependence</a:t>
          </a:r>
          <a:r>
            <a:rPr lang="en-US" altLang="zh-CN" sz="1900" kern="1200" baseline="0" dirty="0">
              <a:solidFill>
                <a:schemeClr val="tx1"/>
              </a:solidFill>
              <a:latin typeface="Arial Hebrew" charset="-79"/>
              <a:ea typeface="Arial Hebrew" charset="-79"/>
              <a:cs typeface="Arial Hebrew" charset="-79"/>
            </a:rPr>
            <a:t> Analysis</a:t>
          </a:r>
          <a:endParaRPr lang="zh-CN" altLang="en-US" sz="1900" kern="1200" dirty="0">
            <a:solidFill>
              <a:schemeClr val="tx1"/>
            </a:solidFill>
            <a:latin typeface="Arial Hebrew" charset="-79"/>
            <a:ea typeface="Arial Hebrew" charset="-79"/>
            <a:cs typeface="Arial Hebrew" charset="-79"/>
          </a:endParaRPr>
        </a:p>
      </dsp:txBody>
      <dsp:txXfrm>
        <a:off x="2559533" y="502820"/>
        <a:ext cx="1738012" cy="1017483"/>
      </dsp:txXfrm>
    </dsp:sp>
    <dsp:sp modelId="{C45D2F99-B457-4E4C-AF8B-F06EABC390E0}">
      <dsp:nvSpPr>
        <dsp:cNvPr id="0" name=""/>
        <dsp:cNvSpPr/>
      </dsp:nvSpPr>
      <dsp:spPr>
        <a:xfrm>
          <a:off x="4509333" y="788198"/>
          <a:ext cx="381880" cy="44672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zh-CN" altLang="en-US" sz="1500" kern="1200">
            <a:solidFill>
              <a:schemeClr val="tx1"/>
            </a:solidFill>
          </a:endParaRPr>
        </a:p>
      </dsp:txBody>
      <dsp:txXfrm>
        <a:off x="4509333" y="877543"/>
        <a:ext cx="267316" cy="268037"/>
      </dsp:txXfrm>
    </dsp:sp>
    <dsp:sp modelId="{07CEE13A-6F91-B742-A81C-DB5572281B0A}">
      <dsp:nvSpPr>
        <dsp:cNvPr id="0" name=""/>
        <dsp:cNvSpPr/>
      </dsp:nvSpPr>
      <dsp:spPr>
        <a:xfrm>
          <a:off x="5049729" y="471165"/>
          <a:ext cx="1801322" cy="1080793"/>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altLang="zh-CN" sz="1900" kern="1200" dirty="0">
              <a:solidFill>
                <a:schemeClr val="tx1"/>
              </a:solidFill>
              <a:latin typeface="Arial Hebrew" charset="-79"/>
              <a:ea typeface="Arial Hebrew" charset="-79"/>
              <a:cs typeface="Arial Hebrew" charset="-79"/>
            </a:rPr>
            <a:t>Value-Flow Analysis</a:t>
          </a:r>
          <a:endParaRPr lang="zh-CN" altLang="en-US" sz="1900" kern="1200" dirty="0">
            <a:solidFill>
              <a:schemeClr val="tx1"/>
            </a:solidFill>
            <a:latin typeface="Arial Hebrew" charset="-79"/>
            <a:ea typeface="Arial Hebrew" charset="-79"/>
            <a:cs typeface="Arial Hebrew" charset="-79"/>
          </a:endParaRPr>
        </a:p>
      </dsp:txBody>
      <dsp:txXfrm>
        <a:off x="5081384" y="502820"/>
        <a:ext cx="1738012" cy="10174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51AEA-63DC-F647-AED6-922E95606E58}">
      <dsp:nvSpPr>
        <dsp:cNvPr id="0" name=""/>
        <dsp:cNvSpPr/>
      </dsp:nvSpPr>
      <dsp:spPr>
        <a:xfrm>
          <a:off x="7143" y="558493"/>
          <a:ext cx="2135187" cy="1281112"/>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altLang="zh-CN" sz="2500" kern="1200" dirty="0">
              <a:solidFill>
                <a:schemeClr val="tx1"/>
              </a:solidFill>
            </a:rPr>
            <a:t>Pointer Analysis</a:t>
          </a:r>
        </a:p>
      </dsp:txBody>
      <dsp:txXfrm>
        <a:off x="44665" y="596015"/>
        <a:ext cx="2060143" cy="1206068"/>
      </dsp:txXfrm>
    </dsp:sp>
    <dsp:sp modelId="{1B8E8EA3-7F9F-064C-893F-962E729B6EB6}">
      <dsp:nvSpPr>
        <dsp:cNvPr id="0" name=""/>
        <dsp:cNvSpPr/>
      </dsp:nvSpPr>
      <dsp:spPr>
        <a:xfrm>
          <a:off x="2355850" y="934286"/>
          <a:ext cx="452659" cy="52952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solidFill>
              <a:schemeClr val="tx1"/>
            </a:solidFill>
          </a:endParaRPr>
        </a:p>
      </dsp:txBody>
      <dsp:txXfrm>
        <a:off x="2355850" y="1040191"/>
        <a:ext cx="316861" cy="317716"/>
      </dsp:txXfrm>
    </dsp:sp>
    <dsp:sp modelId="{387D0DAD-B457-614D-A3C0-6823E81DDF67}">
      <dsp:nvSpPr>
        <dsp:cNvPr id="0" name=""/>
        <dsp:cNvSpPr/>
      </dsp:nvSpPr>
      <dsp:spPr>
        <a:xfrm>
          <a:off x="2996406" y="558493"/>
          <a:ext cx="2135187" cy="1281112"/>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altLang="zh-CN" sz="2500" kern="1200" dirty="0">
              <a:solidFill>
                <a:schemeClr val="tx1"/>
              </a:solidFill>
            </a:rPr>
            <a:t>Data Dependence</a:t>
          </a:r>
          <a:r>
            <a:rPr lang="en-US" altLang="zh-CN" sz="2500" kern="1200" baseline="0" dirty="0">
              <a:solidFill>
                <a:schemeClr val="tx1"/>
              </a:solidFill>
            </a:rPr>
            <a:t> Analysis</a:t>
          </a:r>
          <a:endParaRPr lang="zh-CN" altLang="en-US" sz="2500" kern="1200" dirty="0">
            <a:solidFill>
              <a:schemeClr val="tx1"/>
            </a:solidFill>
          </a:endParaRPr>
        </a:p>
      </dsp:txBody>
      <dsp:txXfrm>
        <a:off x="3033928" y="596015"/>
        <a:ext cx="2060143" cy="1206068"/>
      </dsp:txXfrm>
    </dsp:sp>
    <dsp:sp modelId="{C45D2F99-B457-4E4C-AF8B-F06EABC390E0}">
      <dsp:nvSpPr>
        <dsp:cNvPr id="0" name=""/>
        <dsp:cNvSpPr/>
      </dsp:nvSpPr>
      <dsp:spPr>
        <a:xfrm>
          <a:off x="5345112" y="934286"/>
          <a:ext cx="452659" cy="52952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solidFill>
              <a:schemeClr val="tx1"/>
            </a:solidFill>
          </a:endParaRPr>
        </a:p>
      </dsp:txBody>
      <dsp:txXfrm>
        <a:off x="5345112" y="1040191"/>
        <a:ext cx="316861" cy="317716"/>
      </dsp:txXfrm>
    </dsp:sp>
    <dsp:sp modelId="{07CEE13A-6F91-B742-A81C-DB5572281B0A}">
      <dsp:nvSpPr>
        <dsp:cNvPr id="0" name=""/>
        <dsp:cNvSpPr/>
      </dsp:nvSpPr>
      <dsp:spPr>
        <a:xfrm>
          <a:off x="5985668" y="558493"/>
          <a:ext cx="2135187" cy="1281112"/>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altLang="zh-CN" sz="2500" kern="1200" dirty="0">
              <a:solidFill>
                <a:schemeClr val="tx1"/>
              </a:solidFill>
            </a:rPr>
            <a:t>Value-Flow Analysis</a:t>
          </a:r>
          <a:endParaRPr lang="zh-CN" altLang="en-US" sz="2500" kern="1200" dirty="0">
            <a:solidFill>
              <a:schemeClr val="tx1"/>
            </a:solidFill>
          </a:endParaRPr>
        </a:p>
      </dsp:txBody>
      <dsp:txXfrm>
        <a:off x="6023190" y="596015"/>
        <a:ext cx="2060143" cy="12060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51AEA-63DC-F647-AED6-922E95606E58}">
      <dsp:nvSpPr>
        <dsp:cNvPr id="0" name=""/>
        <dsp:cNvSpPr/>
      </dsp:nvSpPr>
      <dsp:spPr>
        <a:xfrm>
          <a:off x="7143" y="558493"/>
          <a:ext cx="2135187" cy="1281112"/>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altLang="zh-CN" sz="2500" kern="1200" dirty="0">
              <a:solidFill>
                <a:schemeClr val="tx1"/>
              </a:solidFill>
            </a:rPr>
            <a:t>Pointer Analysis</a:t>
          </a:r>
        </a:p>
      </dsp:txBody>
      <dsp:txXfrm>
        <a:off x="44665" y="596015"/>
        <a:ext cx="2060143" cy="1206068"/>
      </dsp:txXfrm>
    </dsp:sp>
    <dsp:sp modelId="{1B8E8EA3-7F9F-064C-893F-962E729B6EB6}">
      <dsp:nvSpPr>
        <dsp:cNvPr id="0" name=""/>
        <dsp:cNvSpPr/>
      </dsp:nvSpPr>
      <dsp:spPr>
        <a:xfrm>
          <a:off x="2355850" y="934286"/>
          <a:ext cx="452659" cy="52952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solidFill>
              <a:schemeClr val="tx1"/>
            </a:solidFill>
          </a:endParaRPr>
        </a:p>
      </dsp:txBody>
      <dsp:txXfrm>
        <a:off x="2355850" y="1040191"/>
        <a:ext cx="316861" cy="317716"/>
      </dsp:txXfrm>
    </dsp:sp>
    <dsp:sp modelId="{387D0DAD-B457-614D-A3C0-6823E81DDF67}">
      <dsp:nvSpPr>
        <dsp:cNvPr id="0" name=""/>
        <dsp:cNvSpPr/>
      </dsp:nvSpPr>
      <dsp:spPr>
        <a:xfrm>
          <a:off x="2996406" y="558493"/>
          <a:ext cx="2135187" cy="1281112"/>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altLang="zh-CN" sz="2500" kern="1200" dirty="0">
              <a:solidFill>
                <a:schemeClr val="tx1"/>
              </a:solidFill>
            </a:rPr>
            <a:t>Data Dependence</a:t>
          </a:r>
          <a:r>
            <a:rPr lang="en-US" altLang="zh-CN" sz="2500" kern="1200" baseline="0" dirty="0">
              <a:solidFill>
                <a:schemeClr val="tx1"/>
              </a:solidFill>
            </a:rPr>
            <a:t> Analysis</a:t>
          </a:r>
          <a:endParaRPr lang="zh-CN" altLang="en-US" sz="2500" kern="1200" dirty="0">
            <a:solidFill>
              <a:schemeClr val="tx1"/>
            </a:solidFill>
          </a:endParaRPr>
        </a:p>
      </dsp:txBody>
      <dsp:txXfrm>
        <a:off x="3033928" y="596015"/>
        <a:ext cx="2060143" cy="1206068"/>
      </dsp:txXfrm>
    </dsp:sp>
    <dsp:sp modelId="{C45D2F99-B457-4E4C-AF8B-F06EABC390E0}">
      <dsp:nvSpPr>
        <dsp:cNvPr id="0" name=""/>
        <dsp:cNvSpPr/>
      </dsp:nvSpPr>
      <dsp:spPr>
        <a:xfrm>
          <a:off x="5345112" y="934286"/>
          <a:ext cx="452659" cy="52952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zh-CN" altLang="en-US" sz="2000" kern="1200">
            <a:solidFill>
              <a:schemeClr val="tx1"/>
            </a:solidFill>
          </a:endParaRPr>
        </a:p>
      </dsp:txBody>
      <dsp:txXfrm>
        <a:off x="5345112" y="1040191"/>
        <a:ext cx="316861" cy="317716"/>
      </dsp:txXfrm>
    </dsp:sp>
    <dsp:sp modelId="{07CEE13A-6F91-B742-A81C-DB5572281B0A}">
      <dsp:nvSpPr>
        <dsp:cNvPr id="0" name=""/>
        <dsp:cNvSpPr/>
      </dsp:nvSpPr>
      <dsp:spPr>
        <a:xfrm>
          <a:off x="5985668" y="558493"/>
          <a:ext cx="2135187" cy="1281112"/>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altLang="zh-CN" sz="2500" kern="1200" dirty="0">
              <a:solidFill>
                <a:schemeClr val="tx1"/>
              </a:solidFill>
            </a:rPr>
            <a:t>Value-Flow Analysis</a:t>
          </a:r>
          <a:endParaRPr lang="zh-CN" altLang="en-US" sz="2500" kern="1200" dirty="0">
            <a:solidFill>
              <a:schemeClr val="tx1"/>
            </a:solidFill>
          </a:endParaRPr>
        </a:p>
      </dsp:txBody>
      <dsp:txXfrm>
        <a:off x="6023190" y="596015"/>
        <a:ext cx="2060143" cy="12060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547EE-C061-47DB-A935-0F4F68419794}" type="datetimeFigureOut">
              <a:rPr lang="zh-CN" altLang="en-US" smtClean="0"/>
              <a:t>18/6/22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31DD9-9AEA-4258-9544-B60B4BF1B0E1}" type="slidenum">
              <a:rPr lang="zh-CN" altLang="en-US" smtClean="0"/>
              <a:t>‹#›</a:t>
            </a:fld>
            <a:endParaRPr lang="zh-CN" altLang="en-US"/>
          </a:p>
        </p:txBody>
      </p:sp>
    </p:spTree>
    <p:extLst>
      <p:ext uri="{BB962C8B-B14F-4D97-AF65-F5344CB8AC3E}">
        <p14:creationId xmlns:p14="http://schemas.microsoft.com/office/powerpoint/2010/main" val="589915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2400" dirty="0"/>
              <a:t>Good</a:t>
            </a:r>
            <a:r>
              <a:rPr kumimoji="1" lang="en-US" altLang="zh-CN" sz="2400" baseline="0" dirty="0"/>
              <a:t> afternoon. Welcome to my presentation. My name is </a:t>
            </a:r>
            <a:r>
              <a:rPr kumimoji="1" lang="en-US" altLang="zh-CN" sz="2400" baseline="0" dirty="0" err="1"/>
              <a:t>Qingkai</a:t>
            </a:r>
            <a:r>
              <a:rPr kumimoji="1" lang="en-US" altLang="zh-CN" sz="2400" baseline="0" dirty="0"/>
              <a:t>, a PhD student from HK. I am very happy here to introduce our recent work on static bug finding: pinpoint, fast and precise sparse value flow analysis for MLOC.</a:t>
            </a:r>
          </a:p>
          <a:p>
            <a:endParaRPr kumimoji="1" lang="en-US" altLang="zh-CN" sz="2400" baseline="0" dirty="0"/>
          </a:p>
          <a:p>
            <a:r>
              <a:rPr kumimoji="1" lang="en-US" altLang="zh-CN" sz="2400" baseline="0" dirty="0"/>
              <a:t>This is a joint work by the HKUST and </a:t>
            </a:r>
            <a:r>
              <a:rPr kumimoji="1" lang="en-US" altLang="zh-CN" sz="2400" baseline="0" dirty="0" err="1"/>
              <a:t>sourcebrella</a:t>
            </a:r>
            <a:r>
              <a:rPr kumimoji="1" lang="en-US" altLang="zh-CN" sz="2400" baseline="0" dirty="0"/>
              <a:t>, a technology company from China.</a:t>
            </a:r>
          </a:p>
          <a:p>
            <a:endParaRPr kumimoji="1" lang="zh-CN" altLang="en-US" sz="2400" dirty="0"/>
          </a:p>
        </p:txBody>
      </p:sp>
      <p:sp>
        <p:nvSpPr>
          <p:cNvPr id="4" name="幻灯片编号占位符 3"/>
          <p:cNvSpPr>
            <a:spLocks noGrp="1"/>
          </p:cNvSpPr>
          <p:nvPr>
            <p:ph type="sldNum" sz="quarter" idx="10"/>
          </p:nvPr>
        </p:nvSpPr>
        <p:spPr/>
        <p:txBody>
          <a:bodyPr/>
          <a:lstStyle/>
          <a:p>
            <a:fld id="{20B31DD9-9AEA-4258-9544-B60B4BF1B0E1}" type="slidenum">
              <a:rPr lang="zh-CN" altLang="en-US" smtClean="0"/>
              <a:t>1</a:t>
            </a:fld>
            <a:endParaRPr lang="zh-CN" altLang="en-US"/>
          </a:p>
        </p:txBody>
      </p:sp>
    </p:spTree>
    <p:extLst>
      <p:ext uri="{BB962C8B-B14F-4D97-AF65-F5344CB8AC3E}">
        <p14:creationId xmlns:p14="http://schemas.microsoft.com/office/powerpoint/2010/main" val="1204458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one</a:t>
            </a:r>
            <a:r>
              <a:rPr kumimoji="1" lang="en-US" altLang="zh-CN" baseline="0" dirty="0"/>
              <a:t> word, the performance of pinpoint </a:t>
            </a:r>
            <a:r>
              <a:rPr lang="en-US" altLang="zh-CN" sz="1200" b="0" i="0" u="none" strike="noStrike" kern="1200" baseline="0" dirty="0">
                <a:solidFill>
                  <a:schemeClr val="tx1"/>
                </a:solidFill>
                <a:latin typeface="+mn-lt"/>
                <a:ea typeface="+mn-ea"/>
                <a:cs typeface="+mn-cs"/>
              </a:rPr>
              <a:t>is aligned with the common industrial requirement: finding as many as vulnerabilities in MLOC, using 5-10 hours and with less than 30% false positives.</a:t>
            </a:r>
          </a:p>
          <a:p>
            <a:endParaRPr kumimoji="1" lang="en-US" altLang="zh-CN" sz="1200" b="0" i="0" u="none" strike="noStrike" kern="1200" baseline="0" dirty="0">
              <a:solidFill>
                <a:schemeClr val="tx1"/>
              </a:solidFill>
              <a:latin typeface="+mn-lt"/>
              <a:ea typeface="+mn-ea"/>
              <a:cs typeface="+mn-cs"/>
            </a:endParaRPr>
          </a:p>
          <a:p>
            <a:r>
              <a:rPr kumimoji="1" lang="en-US" altLang="zh-CN" sz="1200" b="0" i="0" u="none" strike="noStrike" kern="1200" baseline="0" dirty="0">
                <a:solidFill>
                  <a:schemeClr val="tx1"/>
                </a:solidFill>
                <a:latin typeface="+mn-lt"/>
                <a:ea typeface="+mn-ea"/>
                <a:cs typeface="+mn-cs"/>
              </a:rPr>
              <a:t>check different bugs/positives currently how many checkers. precision explain -&gt; reported in paper</a:t>
            </a:r>
          </a:p>
          <a:p>
            <a:endParaRPr kumimoji="1" lang="en-US" altLang="zh-CN" sz="1200" b="0" i="0" u="none" strike="noStrike" kern="1200" baseline="0" dirty="0">
              <a:solidFill>
                <a:schemeClr val="tx1"/>
              </a:solidFill>
              <a:latin typeface="+mn-lt"/>
              <a:ea typeface="+mn-ea"/>
              <a:cs typeface="+mn-cs"/>
            </a:endParaRPr>
          </a:p>
          <a:p>
            <a:r>
              <a:rPr kumimoji="1" lang="en-US" altLang="zh-CN" sz="1200" b="0" i="0" u="none" strike="noStrike" kern="1200" baseline="0" dirty="0">
                <a:solidFill>
                  <a:schemeClr val="tx1"/>
                </a:solidFill>
                <a:latin typeface="+mn-lt"/>
                <a:ea typeface="+mn-ea"/>
                <a:cs typeface="+mn-cs"/>
              </a:rPr>
              <a:t>As a general framework, we have developed checkers for different kinds of source-sink problems, So far, we have more than 100 serious bugs in about 30 open source projects</a:t>
            </a:r>
            <a:endParaRPr kumimoji="1" lang="zh-CN" altLang="en-US" dirty="0"/>
          </a:p>
        </p:txBody>
      </p:sp>
      <p:sp>
        <p:nvSpPr>
          <p:cNvPr id="4" name="幻灯片编号占位符 3"/>
          <p:cNvSpPr>
            <a:spLocks noGrp="1"/>
          </p:cNvSpPr>
          <p:nvPr>
            <p:ph type="sldNum" sz="quarter" idx="10"/>
          </p:nvPr>
        </p:nvSpPr>
        <p:spPr/>
        <p:txBody>
          <a:bodyPr/>
          <a:lstStyle/>
          <a:p>
            <a:fld id="{20B31DD9-9AEA-4258-9544-B60B4BF1B0E1}" type="slidenum">
              <a:rPr lang="zh-CN" altLang="en-US" smtClean="0"/>
              <a:t>11</a:t>
            </a:fld>
            <a:endParaRPr lang="zh-CN" altLang="en-US"/>
          </a:p>
        </p:txBody>
      </p:sp>
    </p:spTree>
    <p:extLst>
      <p:ext uri="{BB962C8B-B14F-4D97-AF65-F5344CB8AC3E}">
        <p14:creationId xmlns:p14="http://schemas.microsoft.com/office/powerpoint/2010/main" val="1818227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benchmarks</a:t>
            </a:r>
            <a:r>
              <a:rPr kumimoji="1" lang="en-US" altLang="zh-CN" baseline="0" dirty="0"/>
              <a:t> we choose to evaluate pinpoint include 12 SPEC benchmark programs and 18 </a:t>
            </a:r>
            <a:r>
              <a:rPr kumimoji="1" lang="en-US" altLang="zh-CN" baseline="0" dirty="0" err="1"/>
              <a:t>github</a:t>
            </a:r>
            <a:r>
              <a:rPr kumimoji="1" lang="en-US" altLang="zh-CN" baseline="0" dirty="0"/>
              <a:t> trending projects.</a:t>
            </a:r>
            <a:endParaRPr kumimoji="1" lang="zh-CN" altLang="en-US" dirty="0"/>
          </a:p>
        </p:txBody>
      </p:sp>
      <p:sp>
        <p:nvSpPr>
          <p:cNvPr id="4" name="幻灯片编号占位符 3"/>
          <p:cNvSpPr>
            <a:spLocks noGrp="1"/>
          </p:cNvSpPr>
          <p:nvPr>
            <p:ph type="sldNum" sz="quarter" idx="10"/>
          </p:nvPr>
        </p:nvSpPr>
        <p:spPr/>
        <p:txBody>
          <a:bodyPr/>
          <a:lstStyle/>
          <a:p>
            <a:fld id="{20B31DD9-9AEA-4258-9544-B60B4BF1B0E1}" type="slidenum">
              <a:rPr lang="zh-CN" altLang="en-US" smtClean="0"/>
              <a:t>12</a:t>
            </a:fld>
            <a:endParaRPr lang="zh-CN" altLang="en-US"/>
          </a:p>
        </p:txBody>
      </p:sp>
    </p:spTree>
    <p:extLst>
      <p:ext uri="{BB962C8B-B14F-4D97-AF65-F5344CB8AC3E}">
        <p14:creationId xmlns:p14="http://schemas.microsoft.com/office/powerpoint/2010/main" val="1191102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sizes of these programs range</a:t>
            </a:r>
            <a:r>
              <a:rPr kumimoji="1" lang="en-US" altLang="zh-CN" baseline="0" dirty="0"/>
              <a:t> from </a:t>
            </a:r>
            <a:r>
              <a:rPr lang="en-US" altLang="zh-CN" sz="1200" b="0" i="0" u="none" strike="noStrike" kern="1200" baseline="0" dirty="0">
                <a:solidFill>
                  <a:schemeClr val="tx1"/>
                </a:solidFill>
                <a:latin typeface="+mn-lt"/>
                <a:ea typeface="+mn-ea"/>
                <a:cs typeface="+mn-cs"/>
              </a:rPr>
              <a:t> a few thousand </a:t>
            </a:r>
            <a:r>
              <a:rPr lang="en-US" altLang="zh-CN" sz="1200" b="0" i="0" u="none" strike="noStrike" kern="1200" baseline="0" dirty="0" err="1">
                <a:solidFill>
                  <a:schemeClr val="tx1"/>
                </a:solidFill>
                <a:latin typeface="+mn-lt"/>
                <a:ea typeface="+mn-ea"/>
                <a:cs typeface="+mn-cs"/>
              </a:rPr>
              <a:t>LoC</a:t>
            </a:r>
            <a:r>
              <a:rPr lang="en-US" altLang="zh-CN" sz="1200" b="0" i="0" u="none" strike="noStrike" kern="1200" baseline="0" dirty="0">
                <a:solidFill>
                  <a:schemeClr val="tx1"/>
                </a:solidFill>
                <a:latin typeface="+mn-lt"/>
                <a:ea typeface="+mn-ea"/>
                <a:cs typeface="+mn-cs"/>
              </a:rPr>
              <a:t> to close to 8million</a:t>
            </a:r>
          </a:p>
          <a:p>
            <a:endParaRPr kumimoji="1" lang="en-US" altLang="zh-CN"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The three largest programs are </a:t>
            </a:r>
            <a:r>
              <a:rPr lang="en-US" altLang="zh-CN" sz="1200" b="0" i="0" u="none" strike="noStrike" kern="1200" baseline="0" dirty="0" err="1">
                <a:solidFill>
                  <a:schemeClr val="tx1"/>
                </a:solidFill>
                <a:latin typeface="+mn-lt"/>
                <a:ea typeface="+mn-ea"/>
                <a:cs typeface="+mn-cs"/>
              </a:rPr>
              <a:t>firefox</a:t>
            </a:r>
            <a:r>
              <a:rPr lang="en-US" altLang="zh-CN" sz="1200" b="0" i="0" u="none" strike="noStrike" kern="1200" baseline="0" dirty="0">
                <a:solidFill>
                  <a:schemeClr val="tx1"/>
                </a:solidFill>
                <a:latin typeface="+mn-lt"/>
                <a:ea typeface="+mn-ea"/>
                <a:cs typeface="+mn-cs"/>
              </a:rPr>
              <a:t>, a commonly used browser; </a:t>
            </a:r>
            <a:r>
              <a:rPr lang="en-US" altLang="zh-CN" sz="1200" b="0" i="0" u="none" strike="noStrike" kern="1200" baseline="0" dirty="0" err="1">
                <a:solidFill>
                  <a:schemeClr val="tx1"/>
                </a:solidFill>
                <a:latin typeface="+mn-lt"/>
                <a:ea typeface="+mn-ea"/>
                <a:cs typeface="+mn-cs"/>
              </a:rPr>
              <a:t>mysql</a:t>
            </a:r>
            <a:r>
              <a:rPr lang="en-US" altLang="zh-CN" sz="1200" b="0" i="0" u="none" strike="noStrike" kern="1200" baseline="0" dirty="0">
                <a:solidFill>
                  <a:schemeClr val="tx1"/>
                </a:solidFill>
                <a:latin typeface="+mn-lt"/>
                <a:ea typeface="+mn-ea"/>
                <a:cs typeface="+mn-cs"/>
              </a:rPr>
              <a:t>, the most popular open-source relational DB, and </a:t>
            </a:r>
            <a:r>
              <a:rPr lang="en-US" altLang="zh-CN" sz="1200" b="0" i="0" u="none" strike="noStrike" kern="1200" baseline="0" dirty="0" err="1">
                <a:solidFill>
                  <a:schemeClr val="tx1"/>
                </a:solidFill>
                <a:latin typeface="+mn-lt"/>
                <a:ea typeface="+mn-ea"/>
                <a:cs typeface="+mn-cs"/>
              </a:rPr>
              <a:t>ffmpeg</a:t>
            </a:r>
            <a:r>
              <a:rPr lang="en-US" altLang="zh-CN" sz="1200" b="0" i="0" u="none" strike="noStrike" kern="1200" baseline="0" dirty="0">
                <a:solidFill>
                  <a:schemeClr val="tx1"/>
                </a:solidFill>
                <a:latin typeface="+mn-lt"/>
                <a:ea typeface="+mn-ea"/>
                <a:cs typeface="+mn-cs"/>
              </a:rPr>
              <a:t>, an </a:t>
            </a:r>
            <a:r>
              <a:rPr lang="en-US" altLang="zh-CN" sz="1200" b="0" i="0" kern="1200" dirty="0">
                <a:solidFill>
                  <a:schemeClr val="tx1"/>
                </a:solidFill>
                <a:effectLst/>
                <a:latin typeface="+mn-lt"/>
                <a:ea typeface="+mn-ea"/>
                <a:cs typeface="+mn-cs"/>
              </a:rPr>
              <a:t>audio and video processing software</a:t>
            </a:r>
            <a:r>
              <a:rPr lang="en-US" altLang="zh-CN" sz="1200" b="1" i="0" kern="1200" dirty="0">
                <a:solidFill>
                  <a:schemeClr val="tx1"/>
                </a:solidFill>
                <a:effectLst/>
                <a:latin typeface="+mn-lt"/>
                <a:ea typeface="+mn-ea"/>
                <a:cs typeface="+mn-cs"/>
              </a:rPr>
              <a:t>.</a:t>
            </a:r>
          </a:p>
          <a:p>
            <a:endParaRPr kumimoji="1" lang="zh-CN" altLang="en-US" dirty="0"/>
          </a:p>
        </p:txBody>
      </p:sp>
      <p:sp>
        <p:nvSpPr>
          <p:cNvPr id="4" name="幻灯片编号占位符 3"/>
          <p:cNvSpPr>
            <a:spLocks noGrp="1"/>
          </p:cNvSpPr>
          <p:nvPr>
            <p:ph type="sldNum" sz="quarter" idx="10"/>
          </p:nvPr>
        </p:nvSpPr>
        <p:spPr/>
        <p:txBody>
          <a:bodyPr/>
          <a:lstStyle/>
          <a:p>
            <a:fld id="{20B31DD9-9AEA-4258-9544-B60B4BF1B0E1}" type="slidenum">
              <a:rPr lang="zh-CN" altLang="en-US" smtClean="0"/>
              <a:t>13</a:t>
            </a:fld>
            <a:endParaRPr lang="zh-CN" altLang="en-US"/>
          </a:p>
        </p:txBody>
      </p:sp>
    </p:spTree>
    <p:extLst>
      <p:ext uri="{BB962C8B-B14F-4D97-AF65-F5344CB8AC3E}">
        <p14:creationId xmlns:p14="http://schemas.microsoft.com/office/powerpoint/2010/main" val="1233204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the evaluation,</a:t>
            </a:r>
            <a:r>
              <a:rPr kumimoji="1" lang="en-US" altLang="zh-CN" baseline="0" dirty="0"/>
              <a:t> we not only compare to</a:t>
            </a:r>
            <a:endParaRPr kumimoji="1" lang="en-US" altLang="zh-CN" dirty="0"/>
          </a:p>
          <a:p>
            <a:endParaRPr kumimoji="1" lang="en-US" altLang="zh-CN" dirty="0"/>
          </a:p>
          <a:p>
            <a:r>
              <a:rPr kumimoji="1" lang="en-US" altLang="zh-CN" dirty="0"/>
              <a:t>We want to highlight</a:t>
            </a:r>
            <a:r>
              <a:rPr kumimoji="1" lang="en-US" altLang="zh-CN" baseline="0" dirty="0"/>
              <a:t> that we set a high bar for true positives, that is, </a:t>
            </a:r>
            <a:endParaRPr kumimoji="1" lang="zh-CN" altLang="en-US" dirty="0"/>
          </a:p>
        </p:txBody>
      </p:sp>
      <p:sp>
        <p:nvSpPr>
          <p:cNvPr id="4" name="幻灯片编号占位符 3"/>
          <p:cNvSpPr>
            <a:spLocks noGrp="1"/>
          </p:cNvSpPr>
          <p:nvPr>
            <p:ph type="sldNum" sz="quarter" idx="10"/>
          </p:nvPr>
        </p:nvSpPr>
        <p:spPr/>
        <p:txBody>
          <a:bodyPr/>
          <a:lstStyle/>
          <a:p>
            <a:fld id="{20B31DD9-9AEA-4258-9544-B60B4BF1B0E1}" type="slidenum">
              <a:rPr lang="zh-CN" altLang="en-US" smtClean="0"/>
              <a:t>14</a:t>
            </a:fld>
            <a:endParaRPr lang="zh-CN" altLang="en-US"/>
          </a:p>
        </p:txBody>
      </p:sp>
    </p:spTree>
    <p:extLst>
      <p:ext uri="{BB962C8B-B14F-4D97-AF65-F5344CB8AC3E}">
        <p14:creationId xmlns:p14="http://schemas.microsoft.com/office/powerpoint/2010/main" val="2028711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Pinpoint can detect very complex bugs. As an example, this is one of the 4</a:t>
            </a:r>
            <a:r>
              <a:rPr lang="en-US" altLang="zh-CN" baseline="0" dirty="0"/>
              <a:t> UAFs we detect in </a:t>
            </a:r>
            <a:r>
              <a:rPr lang="en-US" altLang="zh-CN" baseline="0" dirty="0" err="1"/>
              <a:t>mysql</a:t>
            </a:r>
            <a:r>
              <a:rPr lang="en-US" altLang="zh-CN" baseline="0" dirty="0"/>
              <a:t>, which occurs in a 1KLoC Function.</a:t>
            </a:r>
          </a:p>
          <a:p>
            <a:endParaRPr lang="en-US" altLang="zh-CN" baseline="0" dirty="0"/>
          </a:p>
          <a:p>
            <a:r>
              <a:rPr lang="en-US" altLang="zh-CN" baseline="0" dirty="0"/>
              <a:t>When we just report it to the developers, they cannot believe and tell us, they have done some magic operations and we can do the free operations three times in a row without any risks.</a:t>
            </a:r>
          </a:p>
          <a:p>
            <a:endParaRPr lang="en-US" altLang="zh-CN" baseline="0" dirty="0"/>
          </a:p>
          <a:p>
            <a:r>
              <a:rPr lang="en-US" altLang="zh-CN" baseline="0" dirty="0"/>
              <a:t>After some discussion, they start to do some analysis and still cannot confirm the bug.</a:t>
            </a:r>
          </a:p>
          <a:p>
            <a:endParaRPr lang="en-US" altLang="zh-CN" baseline="0" dirty="0"/>
          </a:p>
          <a:p>
            <a:r>
              <a:rPr lang="en-US" altLang="zh-CN" dirty="0"/>
              <a:t>Finally</a:t>
            </a:r>
            <a:r>
              <a:rPr lang="en-US" altLang="zh-CN" baseline="0" dirty="0"/>
              <a:t>, with the help of some debugging tools, they then confirm the complex bug</a:t>
            </a:r>
          </a:p>
          <a:p>
            <a:endParaRPr lang="en-US" altLang="zh-CN" baseline="0" dirty="0"/>
          </a:p>
          <a:p>
            <a:r>
              <a:rPr lang="en-US" altLang="zh-CN" baseline="0" dirty="0"/>
              <a:t>so complex that </a:t>
            </a:r>
            <a:r>
              <a:rPr lang="en-US" altLang="zh-CN" baseline="0" dirty="0" err="1"/>
              <a:t>mannual</a:t>
            </a:r>
            <a:r>
              <a:rPr lang="en-US" altLang="zh-CN" baseline="0" dirty="0"/>
              <a:t> debugging cannot make it. needs a heavy debugger</a:t>
            </a:r>
            <a:endParaRPr lang="zh-CN" altLang="en-US" dirty="0"/>
          </a:p>
        </p:txBody>
      </p:sp>
      <p:sp>
        <p:nvSpPr>
          <p:cNvPr id="4" name="灯片编号占位符 3"/>
          <p:cNvSpPr>
            <a:spLocks noGrp="1"/>
          </p:cNvSpPr>
          <p:nvPr>
            <p:ph type="sldNum" sz="quarter" idx="10"/>
          </p:nvPr>
        </p:nvSpPr>
        <p:spPr/>
        <p:txBody>
          <a:bodyPr/>
          <a:lstStyle/>
          <a:p>
            <a:fld id="{20B31DD9-9AEA-4258-9544-B60B4BF1B0E1}" type="slidenum">
              <a:rPr lang="zh-CN" altLang="en-US" smtClean="0"/>
              <a:t>15</a:t>
            </a:fld>
            <a:endParaRPr lang="zh-CN" altLang="en-US"/>
          </a:p>
        </p:txBody>
      </p:sp>
    </p:spTree>
    <p:extLst>
      <p:ext uri="{BB962C8B-B14F-4D97-AF65-F5344CB8AC3E}">
        <p14:creationId xmlns:p14="http://schemas.microsoft.com/office/powerpoint/2010/main" val="1078434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Pinpoint can detect bugs with high impacts. </a:t>
            </a:r>
          </a:p>
          <a:p>
            <a:endParaRPr lang="en-US" altLang="zh-CN" dirty="0"/>
          </a:p>
          <a:p>
            <a:r>
              <a:rPr lang="en-US" altLang="zh-CN" baseline="0" dirty="0"/>
              <a:t>This is a double free bug in ICU, which has been in the code for more than 10 years, although ICU is extensively checked by mature bug detection tools.</a:t>
            </a:r>
          </a:p>
          <a:p>
            <a:endParaRPr lang="en-US" altLang="zh-CN" baseline="0" dirty="0"/>
          </a:p>
          <a:p>
            <a:r>
              <a:rPr lang="en-US" altLang="zh-CN" baseline="0" dirty="0"/>
              <a:t>This bug affects hundreds of organizations and projects, and is assigned with a CVE ID.</a:t>
            </a:r>
          </a:p>
          <a:p>
            <a:endParaRPr lang="en-US" altLang="zh-CN" baseline="0" dirty="0"/>
          </a:p>
          <a:p>
            <a:r>
              <a:rPr lang="en-US" altLang="zh-CN" baseline="0" dirty="0"/>
              <a:t>add more bug information, zoom out the figures</a:t>
            </a:r>
            <a:endParaRPr lang="zh-CN" altLang="en-US" dirty="0"/>
          </a:p>
        </p:txBody>
      </p:sp>
      <p:sp>
        <p:nvSpPr>
          <p:cNvPr id="4" name="灯片编号占位符 3"/>
          <p:cNvSpPr>
            <a:spLocks noGrp="1"/>
          </p:cNvSpPr>
          <p:nvPr>
            <p:ph type="sldNum" sz="quarter" idx="10"/>
          </p:nvPr>
        </p:nvSpPr>
        <p:spPr/>
        <p:txBody>
          <a:bodyPr/>
          <a:lstStyle/>
          <a:p>
            <a:fld id="{20B31DD9-9AEA-4258-9544-B60B4BF1B0E1}" type="slidenum">
              <a:rPr lang="zh-CN" altLang="en-US" smtClean="0"/>
              <a:t>16</a:t>
            </a:fld>
            <a:endParaRPr lang="zh-CN" altLang="en-US"/>
          </a:p>
        </p:txBody>
      </p:sp>
    </p:spTree>
    <p:extLst>
      <p:ext uri="{BB962C8B-B14F-4D97-AF65-F5344CB8AC3E}">
        <p14:creationId xmlns:p14="http://schemas.microsoft.com/office/powerpoint/2010/main" val="118355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To the performance</a:t>
            </a:r>
            <a:r>
              <a:rPr lang="en-US" altLang="zh-CN" baseline="0" dirty="0"/>
              <a:t> of checking bugs, we observe that </a:t>
            </a:r>
            <a:r>
              <a:rPr lang="en-US" altLang="zh-CN" sz="1200" b="0" i="0" u="none" strike="noStrike" kern="1200" baseline="0" dirty="0">
                <a:solidFill>
                  <a:schemeClr val="tx1"/>
                </a:solidFill>
                <a:latin typeface="+mn-lt"/>
                <a:ea typeface="+mn-ea"/>
                <a:cs typeface="+mn-cs"/>
              </a:rPr>
              <a:t> Pinpoint’s time and</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memory cost grow almost linearly in practice, as we can see that the R2 of the regression curves is larger than 0.92.</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For </a:t>
            </a:r>
            <a:r>
              <a:rPr lang="en-US" altLang="zh-CN" sz="1200" b="0" i="0" u="none" strike="noStrike" kern="1200" baseline="0" dirty="0" err="1">
                <a:solidFill>
                  <a:schemeClr val="tx1"/>
                </a:solidFill>
                <a:latin typeface="+mn-lt"/>
                <a:ea typeface="+mn-ea"/>
                <a:cs typeface="+mn-cs"/>
              </a:rPr>
              <a:t>mysql</a:t>
            </a:r>
            <a:r>
              <a:rPr lang="en-US" altLang="zh-CN" sz="1200" b="0" i="0" u="none" strike="noStrike" kern="1200" baseline="0" dirty="0">
                <a:solidFill>
                  <a:schemeClr val="tx1"/>
                </a:solidFill>
                <a:latin typeface="+mn-lt"/>
                <a:ea typeface="+mn-ea"/>
                <a:cs typeface="+mn-cs"/>
              </a:rPr>
              <a:t>, a 2MLoC project, pinpoint takes 1.5 hours to finish.</a:t>
            </a:r>
          </a:p>
          <a:p>
            <a:r>
              <a:rPr lang="en-US" altLang="zh-CN" sz="1200" b="0" i="0" u="none" strike="noStrike" kern="1200" baseline="0" dirty="0">
                <a:solidFill>
                  <a:schemeClr val="tx1"/>
                </a:solidFill>
                <a:latin typeface="+mn-lt"/>
                <a:ea typeface="+mn-ea"/>
                <a:cs typeface="+mn-cs"/>
              </a:rPr>
              <a:t>For Firefox, a 8MLoC project, pinpoint takes about 4 hours to finish.</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Thus, Pinpoint is very scalable</a:t>
            </a:r>
          </a:p>
          <a:p>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explain R^2</a:t>
            </a:r>
            <a:endParaRPr lang="zh-CN" altLang="en-US" dirty="0"/>
          </a:p>
        </p:txBody>
      </p:sp>
      <p:sp>
        <p:nvSpPr>
          <p:cNvPr id="4" name="灯片编号占位符 3"/>
          <p:cNvSpPr>
            <a:spLocks noGrp="1"/>
          </p:cNvSpPr>
          <p:nvPr>
            <p:ph type="sldNum" sz="quarter" idx="10"/>
          </p:nvPr>
        </p:nvSpPr>
        <p:spPr/>
        <p:txBody>
          <a:bodyPr/>
          <a:lstStyle/>
          <a:p>
            <a:fld id="{20B31DD9-9AEA-4258-9544-B60B4BF1B0E1}" type="slidenum">
              <a:rPr lang="zh-CN" altLang="en-US" smtClean="0"/>
              <a:t>17</a:t>
            </a:fld>
            <a:endParaRPr lang="zh-CN" altLang="en-US"/>
          </a:p>
        </p:txBody>
      </p:sp>
    </p:spTree>
    <p:extLst>
      <p:ext uri="{BB962C8B-B14F-4D97-AF65-F5344CB8AC3E}">
        <p14:creationId xmlns:p14="http://schemas.microsoft.com/office/powerpoint/2010/main" val="464508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terms of precision,</a:t>
            </a:r>
            <a:r>
              <a:rPr kumimoji="1" lang="en-US" altLang="zh-CN" baseline="0" dirty="0"/>
              <a:t> pinpoint detected 12 real UAFs with 2 false positives.</a:t>
            </a:r>
          </a:p>
          <a:p>
            <a:endParaRPr kumimoji="1" lang="en-US" altLang="zh-CN" baseline="0" dirty="0"/>
          </a:p>
          <a:p>
            <a:r>
              <a:rPr kumimoji="1" lang="en-US" altLang="zh-CN" baseline="0" dirty="0"/>
              <a:t>Because the imprecision of pointer analysis, SVF reports thousands of false warnings and takes more than 12 hours to finish.</a:t>
            </a:r>
            <a:endParaRPr kumimoji="1" lang="en-US" altLang="zh-CN" b="1" baseline="0" dirty="0"/>
          </a:p>
          <a:p>
            <a:endParaRPr kumimoji="1" lang="en-US" altLang="zh-CN" baseline="0" dirty="0"/>
          </a:p>
          <a:p>
            <a:r>
              <a:rPr kumimoji="1" lang="en-US" altLang="zh-CN" baseline="0" dirty="0"/>
              <a:t>We also compare pinpoint with two open source bug detector, clang and infer. Both of them can finish checking each project in one hour, but have high false positives and false negatives.</a:t>
            </a:r>
          </a:p>
          <a:p>
            <a:endParaRPr kumimoji="1" lang="en-US" altLang="zh-CN" baseline="0" dirty="0"/>
          </a:p>
          <a:p>
            <a:r>
              <a:rPr kumimoji="1" lang="en-US" altLang="zh-CN" b="1" baseline="0" dirty="0"/>
              <a:t>Here, because we cannot flood all bug reports to the software developers, we actually first manually check the bug reports and reported suspicious reports to the developers.</a:t>
            </a:r>
            <a:endParaRPr kumimoji="1" lang="zh-CN" altLang="en-US" dirty="0"/>
          </a:p>
        </p:txBody>
      </p:sp>
      <p:sp>
        <p:nvSpPr>
          <p:cNvPr id="4" name="幻灯片编号占位符 3"/>
          <p:cNvSpPr>
            <a:spLocks noGrp="1"/>
          </p:cNvSpPr>
          <p:nvPr>
            <p:ph type="sldNum" sz="quarter" idx="10"/>
          </p:nvPr>
        </p:nvSpPr>
        <p:spPr/>
        <p:txBody>
          <a:bodyPr/>
          <a:lstStyle/>
          <a:p>
            <a:fld id="{20B31DD9-9AEA-4258-9544-B60B4BF1B0E1}" type="slidenum">
              <a:rPr lang="zh-CN" altLang="en-US" smtClean="0"/>
              <a:t>18</a:t>
            </a:fld>
            <a:endParaRPr lang="zh-CN" altLang="en-US"/>
          </a:p>
        </p:txBody>
      </p:sp>
    </p:spTree>
    <p:extLst>
      <p:ext uri="{BB962C8B-B14F-4D97-AF65-F5344CB8AC3E}">
        <p14:creationId xmlns:p14="http://schemas.microsoft.com/office/powerpoint/2010/main" val="1788246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Our</a:t>
            </a:r>
            <a:r>
              <a:rPr kumimoji="1" lang="en-US" altLang="zh-CN" baseline="0" dirty="0"/>
              <a:t> key observation is that following the conventional layered design, we actually compute a lot of data </a:t>
            </a:r>
            <a:r>
              <a:rPr kumimoji="1" lang="en-US" altLang="zh-CN" baseline="0" dirty="0" err="1"/>
              <a:t>dep</a:t>
            </a:r>
            <a:r>
              <a:rPr kumimoji="1" lang="en-US" altLang="zh-CN" baseline="0" dirty="0"/>
              <a:t>  that is irrelevant to any bugs we are going to check.</a:t>
            </a:r>
            <a:endParaRPr kumimoji="1" lang="is-IS" altLang="zh-CN" baseline="0" dirty="0"/>
          </a:p>
          <a:p>
            <a:endParaRPr kumimoji="1" lang="is-IS" altLang="zh-CN" baseline="0" dirty="0"/>
          </a:p>
          <a:p>
            <a:r>
              <a:rPr kumimoji="1" lang="is-IS" altLang="zh-CN" baseline="0" dirty="0"/>
              <a:t>Therefore, we compute a lot of redundant calling context info/ path info, as well as unnecessary pointer relations</a:t>
            </a:r>
            <a:endParaRPr kumimoji="1" lang="zh-CN" altLang="en-US" dirty="0"/>
          </a:p>
        </p:txBody>
      </p:sp>
      <p:sp>
        <p:nvSpPr>
          <p:cNvPr id="4" name="幻灯片编号占位符 3"/>
          <p:cNvSpPr>
            <a:spLocks noGrp="1"/>
          </p:cNvSpPr>
          <p:nvPr>
            <p:ph type="sldNum" sz="quarter" idx="10"/>
          </p:nvPr>
        </p:nvSpPr>
        <p:spPr/>
        <p:txBody>
          <a:bodyPr/>
          <a:lstStyle/>
          <a:p>
            <a:fld id="{20B31DD9-9AEA-4258-9544-B60B4BF1B0E1}" type="slidenum">
              <a:rPr lang="zh-CN" altLang="en-US" smtClean="0"/>
              <a:t>20</a:t>
            </a:fld>
            <a:endParaRPr lang="zh-CN" altLang="en-US"/>
          </a:p>
        </p:txBody>
      </p:sp>
    </p:spTree>
    <p:extLst>
      <p:ext uri="{BB962C8B-B14F-4D97-AF65-F5344CB8AC3E}">
        <p14:creationId xmlns:p14="http://schemas.microsoft.com/office/powerpoint/2010/main" val="1160547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a:t>
            </a:r>
            <a:r>
              <a:rPr kumimoji="1" lang="en-US" altLang="zh-CN" baseline="0" dirty="0"/>
              <a:t> order</a:t>
            </a:r>
            <a:r>
              <a:rPr kumimoji="1" lang="en-US" altLang="zh-CN" dirty="0"/>
              <a:t> </a:t>
            </a:r>
            <a:r>
              <a:rPr kumimoji="1" lang="en-US" altLang="zh-CN" baseline="0" dirty="0"/>
              <a:t>to avoid the computation redundancy, </a:t>
            </a:r>
            <a:r>
              <a:rPr kumimoji="1" lang="en-US" altLang="zh-CN" dirty="0"/>
              <a:t>our</a:t>
            </a:r>
            <a:r>
              <a:rPr kumimoji="1" lang="en-US" altLang="zh-CN" baseline="0" dirty="0"/>
              <a:t> solution is to blend the layers.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a:t>In stead of performing the pointer analysis independently, we</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a:t>spread the computation of pointer info across the whole process, so that the expensive info is only computed for bugs to detect</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a:t>First, we only build function-level DDG, which memorizes non-local pointers as </a:t>
            </a:r>
            <a:r>
              <a:rPr kumimoji="1" lang="is-IS" altLang="zh-CN" baseline="0" dirty="0"/>
              <a:t>… so that we avoid maintaining calling contexts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is-IS" altLang="zh-CN" baseline="0" dirty="0"/>
              <a:t>We do not solve complex path conditions, but encode with the DD. In this way, we avoid solving path conditions exhaustively for each path.</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is-I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is-IS" altLang="zh-CN" baseline="0" dirty="0"/>
              <a:t>In the second step, to avoid computing inter-procedural info exhaustively, the function-level graphs are stitched together only when necessary. When tracking values, we collect the interprocedural pointer information as well as the context and path information.</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is-I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is-IS" altLang="zh-CN" baseline="0" dirty="0"/>
              <a:t>Finally, the collected information is input to a constraint solver to determine whether there is a bug.</a:t>
            </a:r>
            <a:endParaRPr kumimoji="1" lang="zh-CN" altLang="en-US" dirty="0"/>
          </a:p>
        </p:txBody>
      </p:sp>
      <p:sp>
        <p:nvSpPr>
          <p:cNvPr id="4" name="幻灯片编号占位符 3"/>
          <p:cNvSpPr>
            <a:spLocks noGrp="1"/>
          </p:cNvSpPr>
          <p:nvPr>
            <p:ph type="sldNum" sz="quarter" idx="10"/>
          </p:nvPr>
        </p:nvSpPr>
        <p:spPr/>
        <p:txBody>
          <a:bodyPr/>
          <a:lstStyle/>
          <a:p>
            <a:fld id="{20B31DD9-9AEA-4258-9544-B60B4BF1B0E1}" type="slidenum">
              <a:rPr lang="zh-CN" altLang="en-US" smtClean="0"/>
              <a:t>21</a:t>
            </a:fld>
            <a:endParaRPr lang="zh-CN" altLang="en-US"/>
          </a:p>
        </p:txBody>
      </p:sp>
    </p:spTree>
    <p:extLst>
      <p:ext uri="{BB962C8B-B14F-4D97-AF65-F5344CB8AC3E}">
        <p14:creationId xmlns:p14="http://schemas.microsoft.com/office/powerpoint/2010/main" val="1738804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Apple Braille" charset="0"/>
                <a:ea typeface="Apple Braille" charset="0"/>
                <a:cs typeface="Apple Braille" charset="0"/>
              </a:rPr>
              <a:t>In 2014, the</a:t>
            </a:r>
            <a:r>
              <a:rPr lang="en-US" altLang="zh-CN" baseline="0" dirty="0">
                <a:latin typeface="Apple Braille" charset="0"/>
                <a:ea typeface="Apple Braille" charset="0"/>
                <a:cs typeface="Apple Braille" charset="0"/>
              </a:rPr>
              <a:t> most </a:t>
            </a:r>
            <a:r>
              <a:rPr lang="en-US" altLang="zh-CN" sz="1200" b="0" i="0" kern="1200" dirty="0">
                <a:solidFill>
                  <a:schemeClr val="tx1"/>
                </a:solidFill>
                <a:effectLst/>
                <a:latin typeface="+mn-lt"/>
                <a:ea typeface="+mn-ea"/>
                <a:cs typeface="+mn-cs"/>
              </a:rPr>
              <a:t>glamorous </a:t>
            </a:r>
            <a:r>
              <a:rPr lang="en-US" altLang="zh-CN" dirty="0">
                <a:latin typeface="Apple Braille" charset="0"/>
                <a:ea typeface="Apple Braille" charset="0"/>
                <a:cs typeface="Apple Braille" charset="0"/>
              </a:rPr>
              <a:t>security bug was discovered in </a:t>
            </a:r>
            <a:r>
              <a:rPr lang="en-US" altLang="zh-CN" dirty="0" err="1">
                <a:latin typeface="Apple Braille" charset="0"/>
                <a:ea typeface="Apple Braille" charset="0"/>
                <a:cs typeface="Apple Braille" charset="0"/>
              </a:rPr>
              <a:t>Open</a:t>
            </a:r>
            <a:r>
              <a:rPr lang="en-US" altLang="zh-CN" baseline="0" dirty="0" err="1">
                <a:latin typeface="Apple Braille" charset="0"/>
                <a:ea typeface="Apple Braille" charset="0"/>
                <a:cs typeface="Apple Braille" charset="0"/>
              </a:rPr>
              <a:t>SSL</a:t>
            </a:r>
            <a:r>
              <a:rPr lang="en-US" altLang="zh-CN" baseline="0" dirty="0">
                <a:latin typeface="Apple Braille" charset="0"/>
                <a:ea typeface="Apple Braille" charset="0"/>
                <a:cs typeface="Apple Braille" charset="0"/>
              </a:rPr>
              <a:t>, affecting </a:t>
            </a:r>
            <a:r>
              <a:rPr lang="en-US" altLang="zh-CN" dirty="0">
                <a:latin typeface="Apple Braille" charset="0"/>
                <a:ea typeface="Apple Braille" charset="0"/>
                <a:cs typeface="Apple Braille" charset="0"/>
              </a:rPr>
              <a:t>millions of websites are</a:t>
            </a:r>
            <a:r>
              <a:rPr lang="en-US" altLang="zh-CN" baseline="0" dirty="0">
                <a:latin typeface="Apple Braille" charset="0"/>
                <a:ea typeface="Apple Braille" charset="0"/>
                <a:cs typeface="Apple Braille" charset="0"/>
              </a:rPr>
              <a:t> </a:t>
            </a:r>
            <a:r>
              <a:rPr lang="en-US" altLang="zh-CN" dirty="0">
                <a:latin typeface="Apple Braille" charset="0"/>
                <a:ea typeface="Apple Braille" charset="0"/>
                <a:cs typeface="Apple Braille" charset="0"/>
              </a:rPr>
              <a:t>affected including Google, Yahoo, Amazon, and our own CSE department</a:t>
            </a:r>
          </a:p>
          <a:p>
            <a:endParaRPr kumimoji="1" lang="en-US" altLang="zh-CN" dirty="0"/>
          </a:p>
          <a:p>
            <a:r>
              <a:rPr kumimoji="1" lang="en-US" altLang="zh-CN" dirty="0"/>
              <a:t>Like many common issues including </a:t>
            </a:r>
            <a:r>
              <a:rPr kumimoji="1" lang="is-IS" altLang="zh-CN" dirty="0"/>
              <a:t>…, the heartbleed bug is actully a </a:t>
            </a:r>
            <a:r>
              <a:rPr kumimoji="1" lang="en-US" altLang="zh-CN" baseline="0" dirty="0"/>
              <a:t>source-sink problem, a malicious input from an attacker, which is the source, then flows to an sensitive instruction, which is the sink, causing the problem.</a:t>
            </a:r>
          </a:p>
          <a:p>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20B31DD9-9AEA-4258-9544-B60B4BF1B0E1}" type="slidenum">
              <a:rPr lang="zh-CN" altLang="en-US" smtClean="0"/>
              <a:t>2</a:t>
            </a:fld>
            <a:endParaRPr lang="zh-CN" altLang="en-US"/>
          </a:p>
        </p:txBody>
      </p:sp>
    </p:spTree>
    <p:extLst>
      <p:ext uri="{BB962C8B-B14F-4D97-AF65-F5344CB8AC3E}">
        <p14:creationId xmlns:p14="http://schemas.microsoft.com/office/powerpoint/2010/main" val="88744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a:t>Let us use a concrete example to demo our approach.</a:t>
            </a:r>
          </a:p>
          <a:p>
            <a:endParaRPr kumimoji="1" lang="en-US" altLang="zh-CN" baseline="0" dirty="0"/>
          </a:p>
          <a:p>
            <a:r>
              <a:rPr kumimoji="1" lang="en-US" altLang="zh-CN" baseline="0" dirty="0"/>
              <a:t>To build function-level graph,</a:t>
            </a:r>
          </a:p>
          <a:p>
            <a:r>
              <a:rPr kumimoji="1" lang="en-US" altLang="zh-CN" baseline="0" dirty="0"/>
              <a:t>the first step is to transform each function into its pure function counterpart.</a:t>
            </a:r>
          </a:p>
        </p:txBody>
      </p:sp>
      <p:sp>
        <p:nvSpPr>
          <p:cNvPr id="4" name="幻灯片编号占位符 3"/>
          <p:cNvSpPr>
            <a:spLocks noGrp="1"/>
          </p:cNvSpPr>
          <p:nvPr>
            <p:ph type="sldNum" sz="quarter" idx="10"/>
          </p:nvPr>
        </p:nvSpPr>
        <p:spPr/>
        <p:txBody>
          <a:bodyPr/>
          <a:lstStyle/>
          <a:p>
            <a:fld id="{20B31DD9-9AEA-4258-9544-B60B4BF1B0E1}" type="slidenum">
              <a:rPr lang="zh-CN" altLang="en-US" smtClean="0"/>
              <a:t>22</a:t>
            </a:fld>
            <a:endParaRPr lang="zh-CN" altLang="en-US"/>
          </a:p>
        </p:txBody>
      </p:sp>
    </p:spTree>
    <p:extLst>
      <p:ext uri="{BB962C8B-B14F-4D97-AF65-F5344CB8AC3E}">
        <p14:creationId xmlns:p14="http://schemas.microsoft.com/office/powerpoint/2010/main" val="899387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a:t>Let us use a concrete example to demo our approach.</a:t>
            </a:r>
          </a:p>
          <a:p>
            <a:endParaRPr kumimoji="1" lang="en-US" altLang="zh-CN" baseline="0" dirty="0"/>
          </a:p>
          <a:p>
            <a:r>
              <a:rPr kumimoji="1" lang="en-US" altLang="zh-CN" baseline="0" dirty="0"/>
              <a:t>To build function-level graph,</a:t>
            </a:r>
          </a:p>
          <a:p>
            <a:r>
              <a:rPr kumimoji="1" lang="en-US" altLang="zh-CN" baseline="0" dirty="0"/>
              <a:t>the first step is to transform each function into its pure function counterpart.</a:t>
            </a:r>
          </a:p>
        </p:txBody>
      </p:sp>
      <p:sp>
        <p:nvSpPr>
          <p:cNvPr id="4" name="幻灯片编号占位符 3"/>
          <p:cNvSpPr>
            <a:spLocks noGrp="1"/>
          </p:cNvSpPr>
          <p:nvPr>
            <p:ph type="sldNum" sz="quarter" idx="10"/>
          </p:nvPr>
        </p:nvSpPr>
        <p:spPr/>
        <p:txBody>
          <a:bodyPr/>
          <a:lstStyle/>
          <a:p>
            <a:fld id="{20B31DD9-9AEA-4258-9544-B60B4BF1B0E1}" type="slidenum">
              <a:rPr lang="zh-CN" altLang="en-US" smtClean="0"/>
              <a:t>23</a:t>
            </a:fld>
            <a:endParaRPr lang="zh-CN" altLang="en-US"/>
          </a:p>
        </p:txBody>
      </p:sp>
    </p:spTree>
    <p:extLst>
      <p:ext uri="{BB962C8B-B14F-4D97-AF65-F5344CB8AC3E}">
        <p14:creationId xmlns:p14="http://schemas.microsoft.com/office/powerpoint/2010/main" val="454796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reflect the change of the function signature, we also insert</a:t>
            </a:r>
            <a:r>
              <a:rPr kumimoji="1" lang="en-US" altLang="zh-CN" baseline="0" dirty="0"/>
              <a:t> an aux A to represent the value in the memory before the function call.</a:t>
            </a:r>
          </a:p>
          <a:p>
            <a:endParaRPr kumimoji="1" lang="en-US" altLang="zh-CN" baseline="0" dirty="0"/>
          </a:p>
          <a:p>
            <a:r>
              <a:rPr kumimoji="1" lang="en-US" altLang="zh-CN" baseline="0" dirty="0"/>
              <a:t>an aux B to represent the value after the function call</a:t>
            </a:r>
          </a:p>
          <a:p>
            <a:endParaRPr kumimoji="1" lang="en-US" altLang="zh-CN" baseline="0" dirty="0"/>
          </a:p>
          <a:p>
            <a:endParaRPr kumimoji="1" lang="en-US" altLang="zh-CN" baseline="0" dirty="0"/>
          </a:p>
          <a:p>
            <a:r>
              <a:rPr kumimoji="1" lang="en-US" altLang="zh-CN" baseline="0" dirty="0"/>
              <a:t>rename the name “check” -&gt; </a:t>
            </a:r>
          </a:p>
          <a:p>
            <a:endParaRPr kumimoji="1" lang="en-US" altLang="zh-CN" baseline="0" dirty="0"/>
          </a:p>
          <a:p>
            <a:endParaRPr kumimoji="1" lang="en-US" altLang="zh-CN" baseline="0" dirty="0"/>
          </a:p>
          <a:p>
            <a:r>
              <a:rPr kumimoji="1" lang="en-US" altLang="zh-CN" baseline="0" dirty="0"/>
              <a:t>Note that the caller function accepts a user input and uses the input as an argument in the </a:t>
            </a:r>
            <a:r>
              <a:rPr kumimoji="1" lang="en-US" altLang="zh-CN" baseline="0" dirty="0" err="1"/>
              <a:t>memcpy</a:t>
            </a:r>
            <a:r>
              <a:rPr kumimoji="1" lang="en-US" altLang="zh-CN" baseline="0" dirty="0"/>
              <a:t> function. as we know if the user input is too big, then there will be BOF bug. Thus, we need to track the value from the user input.</a:t>
            </a:r>
            <a:endParaRPr kumimoji="1" lang="zh-CN" altLang="en-US" dirty="0"/>
          </a:p>
        </p:txBody>
      </p:sp>
      <p:sp>
        <p:nvSpPr>
          <p:cNvPr id="4" name="幻灯片编号占位符 3"/>
          <p:cNvSpPr>
            <a:spLocks noGrp="1"/>
          </p:cNvSpPr>
          <p:nvPr>
            <p:ph type="sldNum" sz="quarter" idx="10"/>
          </p:nvPr>
        </p:nvSpPr>
        <p:spPr/>
        <p:txBody>
          <a:bodyPr/>
          <a:lstStyle/>
          <a:p>
            <a:fld id="{20B31DD9-9AEA-4258-9544-B60B4BF1B0E1}" type="slidenum">
              <a:rPr lang="zh-CN" altLang="en-US" smtClean="0"/>
              <a:t>24</a:t>
            </a:fld>
            <a:endParaRPr lang="zh-CN" altLang="en-US"/>
          </a:p>
        </p:txBody>
      </p:sp>
    </p:spTree>
    <p:extLst>
      <p:ext uri="{BB962C8B-B14F-4D97-AF65-F5344CB8AC3E}">
        <p14:creationId xmlns:p14="http://schemas.microsoft.com/office/powerpoint/2010/main" val="1483644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reflect the change of the function signature, we also insert</a:t>
            </a:r>
            <a:r>
              <a:rPr kumimoji="1" lang="en-US" altLang="zh-CN" baseline="0" dirty="0"/>
              <a:t> an aux A to represent the value in the memory before the function call.</a:t>
            </a:r>
          </a:p>
          <a:p>
            <a:endParaRPr kumimoji="1" lang="en-US" altLang="zh-CN" baseline="0" dirty="0"/>
          </a:p>
          <a:p>
            <a:r>
              <a:rPr kumimoji="1" lang="en-US" altLang="zh-CN" baseline="0" dirty="0"/>
              <a:t>an aux B to represent the value after the function call</a:t>
            </a:r>
          </a:p>
          <a:p>
            <a:endParaRPr kumimoji="1" lang="en-US" altLang="zh-CN" baseline="0" dirty="0"/>
          </a:p>
          <a:p>
            <a:endParaRPr kumimoji="1" lang="en-US" altLang="zh-CN" baseline="0" dirty="0"/>
          </a:p>
          <a:p>
            <a:r>
              <a:rPr kumimoji="1" lang="en-US" altLang="zh-CN" baseline="0" dirty="0"/>
              <a:t>rename the name “check” -&gt; </a:t>
            </a:r>
          </a:p>
          <a:p>
            <a:endParaRPr kumimoji="1" lang="en-US" altLang="zh-CN" baseline="0" dirty="0"/>
          </a:p>
          <a:p>
            <a:endParaRPr kumimoji="1" lang="en-US" altLang="zh-CN" baseline="0" dirty="0"/>
          </a:p>
          <a:p>
            <a:r>
              <a:rPr kumimoji="1" lang="en-US" altLang="zh-CN" baseline="0" dirty="0"/>
              <a:t>Note that the caller function accepts a user input and uses the input as an argument in the </a:t>
            </a:r>
            <a:r>
              <a:rPr kumimoji="1" lang="en-US" altLang="zh-CN" baseline="0" dirty="0" err="1"/>
              <a:t>memcpy</a:t>
            </a:r>
            <a:r>
              <a:rPr kumimoji="1" lang="en-US" altLang="zh-CN" baseline="0" dirty="0"/>
              <a:t> function. as we know if the user input is too big, then there will be BOF bug. Thus, we need to track the value from the user input.</a:t>
            </a:r>
            <a:endParaRPr kumimoji="1" lang="zh-CN" altLang="en-US" dirty="0"/>
          </a:p>
        </p:txBody>
      </p:sp>
      <p:sp>
        <p:nvSpPr>
          <p:cNvPr id="4" name="幻灯片编号占位符 3"/>
          <p:cNvSpPr>
            <a:spLocks noGrp="1"/>
          </p:cNvSpPr>
          <p:nvPr>
            <p:ph type="sldNum" sz="quarter" idx="10"/>
          </p:nvPr>
        </p:nvSpPr>
        <p:spPr/>
        <p:txBody>
          <a:bodyPr/>
          <a:lstStyle/>
          <a:p>
            <a:fld id="{20B31DD9-9AEA-4258-9544-B60B4BF1B0E1}" type="slidenum">
              <a:rPr lang="zh-CN" altLang="en-US" smtClean="0"/>
              <a:t>25</a:t>
            </a:fld>
            <a:endParaRPr lang="zh-CN" altLang="en-US"/>
          </a:p>
        </p:txBody>
      </p:sp>
    </p:spTree>
    <p:extLst>
      <p:ext uri="{BB962C8B-B14F-4D97-AF65-F5344CB8AC3E}">
        <p14:creationId xmlns:p14="http://schemas.microsoft.com/office/powerpoint/2010/main" val="1157799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reflect the change of the function signature, we also insert</a:t>
            </a:r>
            <a:r>
              <a:rPr kumimoji="1" lang="en-US" altLang="zh-CN" baseline="0" dirty="0"/>
              <a:t> an aux A to represent the value in the memory before the function call.</a:t>
            </a:r>
          </a:p>
          <a:p>
            <a:endParaRPr kumimoji="1" lang="en-US" altLang="zh-CN" baseline="0" dirty="0"/>
          </a:p>
          <a:p>
            <a:r>
              <a:rPr kumimoji="1" lang="en-US" altLang="zh-CN" baseline="0" dirty="0"/>
              <a:t>an aux B to represent the value after the function call</a:t>
            </a:r>
          </a:p>
          <a:p>
            <a:endParaRPr kumimoji="1" lang="en-US" altLang="zh-CN" baseline="0" dirty="0"/>
          </a:p>
          <a:p>
            <a:endParaRPr kumimoji="1" lang="en-US" altLang="zh-CN" baseline="0" dirty="0"/>
          </a:p>
          <a:p>
            <a:r>
              <a:rPr kumimoji="1" lang="en-US" altLang="zh-CN" baseline="0" dirty="0"/>
              <a:t>rename the name “check” -&gt; </a:t>
            </a:r>
          </a:p>
          <a:p>
            <a:endParaRPr kumimoji="1" lang="en-US" altLang="zh-CN" baseline="0" dirty="0"/>
          </a:p>
          <a:p>
            <a:endParaRPr kumimoji="1" lang="en-US" altLang="zh-CN" baseline="0" dirty="0"/>
          </a:p>
          <a:p>
            <a:r>
              <a:rPr kumimoji="1" lang="en-US" altLang="zh-CN" baseline="0" dirty="0"/>
              <a:t>Note that the caller function accepts a user input and uses the input as an argument in the </a:t>
            </a:r>
            <a:r>
              <a:rPr kumimoji="1" lang="en-US" altLang="zh-CN" baseline="0" dirty="0" err="1"/>
              <a:t>memcpy</a:t>
            </a:r>
            <a:r>
              <a:rPr kumimoji="1" lang="en-US" altLang="zh-CN" baseline="0" dirty="0"/>
              <a:t> function. as we know if the user input is too big, then there will be BOF bug. Thus, we need to track the value from the user input.</a:t>
            </a:r>
            <a:endParaRPr kumimoji="1" lang="zh-CN" altLang="en-US" dirty="0"/>
          </a:p>
        </p:txBody>
      </p:sp>
      <p:sp>
        <p:nvSpPr>
          <p:cNvPr id="4" name="幻灯片编号占位符 3"/>
          <p:cNvSpPr>
            <a:spLocks noGrp="1"/>
          </p:cNvSpPr>
          <p:nvPr>
            <p:ph type="sldNum" sz="quarter" idx="10"/>
          </p:nvPr>
        </p:nvSpPr>
        <p:spPr/>
        <p:txBody>
          <a:bodyPr/>
          <a:lstStyle/>
          <a:p>
            <a:fld id="{20B31DD9-9AEA-4258-9544-B60B4BF1B0E1}" type="slidenum">
              <a:rPr lang="zh-CN" altLang="en-US" smtClean="0"/>
              <a:t>26</a:t>
            </a:fld>
            <a:endParaRPr lang="zh-CN" altLang="en-US"/>
          </a:p>
        </p:txBody>
      </p:sp>
    </p:spTree>
    <p:extLst>
      <p:ext uri="{BB962C8B-B14F-4D97-AF65-F5344CB8AC3E}">
        <p14:creationId xmlns:p14="http://schemas.microsoft.com/office/powerpoint/2010/main" val="58109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determine if the user input will cause a </a:t>
            </a:r>
            <a:r>
              <a:rPr kumimoji="1" lang="en-US" altLang="zh-CN" dirty="0" err="1"/>
              <a:t>bof</a:t>
            </a:r>
            <a:r>
              <a:rPr kumimoji="1" lang="en-US" altLang="zh-CN" baseline="0" dirty="0"/>
              <a:t> at the </a:t>
            </a:r>
            <a:r>
              <a:rPr kumimoji="1" lang="en-US" altLang="zh-CN" baseline="0" dirty="0" err="1"/>
              <a:t>memcpy</a:t>
            </a:r>
            <a:r>
              <a:rPr kumimoji="1" lang="en-US" altLang="zh-CN" baseline="0" dirty="0"/>
              <a:t> function, we track value flows from A, the user input.</a:t>
            </a:r>
            <a:endParaRPr kumimoji="1" lang="en-US" altLang="zh-CN" dirty="0"/>
          </a:p>
          <a:p>
            <a:endParaRPr kumimoji="1" lang="en-US" altLang="zh-CN" dirty="0"/>
          </a:p>
          <a:p>
            <a:r>
              <a:rPr kumimoji="1" lang="en-US" altLang="zh-CN" dirty="0"/>
              <a:t>When tracking value</a:t>
            </a:r>
            <a:r>
              <a:rPr kumimoji="1" lang="en-US" altLang="zh-CN" baseline="0" dirty="0"/>
              <a:t> flows, the local DDG can be stitched together by connecting formal/</a:t>
            </a:r>
            <a:r>
              <a:rPr kumimoji="1" lang="is-IS" altLang="zh-CN" baseline="0" dirty="0"/>
              <a:t>… They are stitched only when necessary. </a:t>
            </a:r>
          </a:p>
          <a:p>
            <a:endParaRPr kumimoji="1" lang="is-IS" altLang="zh-CN" baseline="0" dirty="0"/>
          </a:p>
          <a:p>
            <a:r>
              <a:rPr kumimoji="1" lang="is-IS" altLang="zh-CN" baseline="0" dirty="0"/>
              <a:t>For example, when tracking value flows from X, we know it will flow to b and Y. Then we can connect Y -&gt; B and continue to track value flows.</a:t>
            </a:r>
          </a:p>
          <a:p>
            <a:endParaRPr kumimoji="1" lang="is-IS" altLang="zh-CN" baseline="0" dirty="0"/>
          </a:p>
          <a:p>
            <a:endParaRPr kumimoji="1" lang="is-IS" altLang="zh-CN" baseline="0" dirty="0"/>
          </a:p>
          <a:p>
            <a:endParaRPr kumimoji="1" lang="is-IS" altLang="zh-CN" baseline="0" dirty="0"/>
          </a:p>
          <a:p>
            <a:r>
              <a:rPr kumimoji="1" lang="is-IS" altLang="zh-CN" baseline="0" dirty="0"/>
              <a:t>higlight what is source/sink </a:t>
            </a:r>
            <a:endParaRPr kumimoji="1" lang="en-US" altLang="zh-CN" baseline="0" dirty="0"/>
          </a:p>
        </p:txBody>
      </p:sp>
      <p:sp>
        <p:nvSpPr>
          <p:cNvPr id="4" name="幻灯片编号占位符 3"/>
          <p:cNvSpPr>
            <a:spLocks noGrp="1"/>
          </p:cNvSpPr>
          <p:nvPr>
            <p:ph type="sldNum" sz="quarter" idx="10"/>
          </p:nvPr>
        </p:nvSpPr>
        <p:spPr/>
        <p:txBody>
          <a:bodyPr/>
          <a:lstStyle/>
          <a:p>
            <a:fld id="{20B31DD9-9AEA-4258-9544-B60B4BF1B0E1}" type="slidenum">
              <a:rPr lang="zh-CN" altLang="en-US" smtClean="0"/>
              <a:t>27</a:t>
            </a:fld>
            <a:endParaRPr lang="zh-CN" altLang="en-US"/>
          </a:p>
        </p:txBody>
      </p:sp>
    </p:spTree>
    <p:extLst>
      <p:ext uri="{BB962C8B-B14F-4D97-AF65-F5344CB8AC3E}">
        <p14:creationId xmlns:p14="http://schemas.microsoft.com/office/powerpoint/2010/main" val="2131005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0B31DD9-9AEA-4258-9544-B60B4BF1B0E1}" type="slidenum">
              <a:rPr lang="zh-CN" altLang="en-US" smtClean="0"/>
              <a:t>28</a:t>
            </a:fld>
            <a:endParaRPr lang="zh-CN" altLang="en-US"/>
          </a:p>
        </p:txBody>
      </p:sp>
    </p:spTree>
    <p:extLst>
      <p:ext uri="{BB962C8B-B14F-4D97-AF65-F5344CB8AC3E}">
        <p14:creationId xmlns:p14="http://schemas.microsoft.com/office/powerpoint/2010/main" val="700576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0B31DD9-9AEA-4258-9544-B60B4BF1B0E1}" type="slidenum">
              <a:rPr lang="zh-CN" altLang="en-US" smtClean="0"/>
              <a:t>29</a:t>
            </a:fld>
            <a:endParaRPr lang="zh-CN" altLang="en-US"/>
          </a:p>
        </p:txBody>
      </p:sp>
    </p:spTree>
    <p:extLst>
      <p:ext uri="{BB962C8B-B14F-4D97-AF65-F5344CB8AC3E}">
        <p14:creationId xmlns:p14="http://schemas.microsoft.com/office/powerpoint/2010/main" val="610258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You can scan the QR code to try the online</a:t>
            </a:r>
            <a:r>
              <a:rPr kumimoji="1" lang="en-US" altLang="zh-CN" baseline="0" dirty="0"/>
              <a:t> demo and request a community edition of pinpoint. </a:t>
            </a:r>
            <a:r>
              <a:rPr kumimoji="1" lang="en-US" altLang="zh-CN" dirty="0"/>
              <a:t>Thanks again for your attention. </a:t>
            </a:r>
          </a:p>
          <a:p>
            <a:endParaRPr kumimoji="1" lang="en-US" altLang="zh-CN" dirty="0"/>
          </a:p>
          <a:p>
            <a:r>
              <a:rPr kumimoji="1" lang="en-US" altLang="zh-CN" dirty="0"/>
              <a:t>In the community edition, we provide</a:t>
            </a:r>
            <a:r>
              <a:rPr kumimoji="1" lang="en-US" altLang="zh-CN" baseline="0" dirty="0"/>
              <a:t> some commonly used checkers, as well as beautiful GUIs for you to run pinpoint </a:t>
            </a:r>
            <a:r>
              <a:rPr kumimoji="1" lang="en-US" altLang="zh-CN" baseline="0"/>
              <a:t>and review bug reports.</a:t>
            </a:r>
            <a:endParaRPr kumimoji="1" lang="en-US" altLang="zh-CN" dirty="0"/>
          </a:p>
          <a:p>
            <a:endParaRPr kumimoji="1" lang="en-US" altLang="zh-CN" dirty="0"/>
          </a:p>
          <a:p>
            <a:r>
              <a:rPr kumimoji="1" lang="en-US" altLang="zh-CN" dirty="0"/>
              <a:t>ad</a:t>
            </a:r>
            <a:r>
              <a:rPr kumimoji="1" lang="en-US" altLang="zh-CN" baseline="0" dirty="0"/>
              <a:t> </a:t>
            </a:r>
            <a:r>
              <a:rPr kumimoji="1" lang="en-US" altLang="zh-CN" baseline="0" dirty="0" err="1"/>
              <a:t>sourcebrella</a:t>
            </a:r>
            <a:r>
              <a:rPr kumimoji="1" lang="en-US" altLang="zh-CN" baseline="0" dirty="0"/>
              <a:t>/pinpoint</a:t>
            </a:r>
            <a:endParaRPr kumimoji="1" lang="zh-CN" altLang="en-US" dirty="0"/>
          </a:p>
        </p:txBody>
      </p:sp>
      <p:sp>
        <p:nvSpPr>
          <p:cNvPr id="4" name="幻灯片编号占位符 3"/>
          <p:cNvSpPr>
            <a:spLocks noGrp="1"/>
          </p:cNvSpPr>
          <p:nvPr>
            <p:ph type="sldNum" sz="quarter" idx="10"/>
          </p:nvPr>
        </p:nvSpPr>
        <p:spPr/>
        <p:txBody>
          <a:bodyPr/>
          <a:lstStyle/>
          <a:p>
            <a:fld id="{20B31DD9-9AEA-4258-9544-B60B4BF1B0E1}" type="slidenum">
              <a:rPr lang="zh-CN" altLang="en-US" smtClean="0"/>
              <a:t>30</a:t>
            </a:fld>
            <a:endParaRPr lang="zh-CN" altLang="en-US"/>
          </a:p>
        </p:txBody>
      </p:sp>
    </p:spTree>
    <p:extLst>
      <p:ext uri="{BB962C8B-B14F-4D97-AF65-F5344CB8AC3E}">
        <p14:creationId xmlns:p14="http://schemas.microsoft.com/office/powerpoint/2010/main" val="773129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According</a:t>
            </a:r>
            <a:r>
              <a:rPr kumimoji="1" lang="en-US" altLang="zh-CN" baseline="0" dirty="0"/>
              <a:t> to the observation, we re-design the SVFA, and get a holistic design paradigm, in which the pointer analysis is never an independent module that provides query interface for the DDA.</a:t>
            </a:r>
          </a:p>
          <a:p>
            <a:endParaRPr kumimoji="1" lang="en-US" altLang="zh-CN" baseline="0" dirty="0"/>
          </a:p>
          <a:p>
            <a:r>
              <a:rPr kumimoji="1" lang="en-US" altLang="zh-CN" baseline="0" dirty="0"/>
              <a:t>Instead, the computation of pointer information is spread across the whole process, thus we call it a holistic design.</a:t>
            </a:r>
          </a:p>
          <a:p>
            <a:endParaRPr kumimoji="1" lang="en-US" altLang="zh-CN" baseline="0" dirty="0"/>
          </a:p>
          <a:p>
            <a:r>
              <a:rPr kumimoji="1" lang="en-US" altLang="zh-CN" baseline="0" dirty="0"/>
              <a:t>In our design, we first only do lightweight pointer analysis that is sufficient for building local data dependence.</a:t>
            </a:r>
          </a:p>
          <a:p>
            <a:endParaRPr kumimoji="1" lang="en-US" altLang="zh-CN" baseline="0" dirty="0"/>
          </a:p>
          <a:p>
            <a:r>
              <a:rPr kumimoji="1" lang="en-US" altLang="zh-CN" baseline="0" dirty="0"/>
              <a:t>When searching paths on the DDG, we then can on-</a:t>
            </a:r>
            <a:r>
              <a:rPr kumimoji="1" lang="en-US" altLang="zh-CN" baseline="0" dirty="0" err="1"/>
              <a:t>demandly</a:t>
            </a:r>
            <a:r>
              <a:rPr kumimoji="1" lang="en-US" altLang="zh-CN" baseline="0" dirty="0"/>
              <a:t> compute some alias information like A is an alias of D, as there is a path from A to D.</a:t>
            </a:r>
            <a:endParaRPr kumimoji="1" lang="zh-CN" altLang="en-US" dirty="0"/>
          </a:p>
        </p:txBody>
      </p:sp>
      <p:sp>
        <p:nvSpPr>
          <p:cNvPr id="4" name="幻灯片编号占位符 3"/>
          <p:cNvSpPr>
            <a:spLocks noGrp="1"/>
          </p:cNvSpPr>
          <p:nvPr>
            <p:ph type="sldNum" sz="quarter" idx="10"/>
          </p:nvPr>
        </p:nvSpPr>
        <p:spPr/>
        <p:txBody>
          <a:bodyPr/>
          <a:lstStyle/>
          <a:p>
            <a:fld id="{20B31DD9-9AEA-4258-9544-B60B4BF1B0E1}" type="slidenum">
              <a:rPr lang="zh-CN" altLang="en-US" smtClean="0"/>
              <a:t>31</a:t>
            </a:fld>
            <a:endParaRPr lang="zh-CN" altLang="en-US"/>
          </a:p>
        </p:txBody>
      </p:sp>
    </p:spTree>
    <p:extLst>
      <p:ext uri="{BB962C8B-B14F-4D97-AF65-F5344CB8AC3E}">
        <p14:creationId xmlns:p14="http://schemas.microsoft.com/office/powerpoint/2010/main" val="953130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49317" indent="-449317" defTabSz="554990">
              <a:lnSpc>
                <a:spcPct val="80000"/>
              </a:lnSpc>
              <a:spcBef>
                <a:spcPts val="600"/>
              </a:spcBef>
              <a:spcAft>
                <a:spcPts val="600"/>
              </a:spcAft>
              <a:defRPr sz="3800"/>
            </a:pPr>
            <a:r>
              <a:rPr lang="en-US" altLang="zh-CN" dirty="0">
                <a:latin typeface="Apple Braille" charset="0"/>
                <a:ea typeface="Apple Braille" charset="0"/>
                <a:cs typeface="Apple Braille" charset="0"/>
              </a:rPr>
              <a:t>Unfortunately,</a:t>
            </a:r>
            <a:r>
              <a:rPr lang="en-US" altLang="zh-CN" baseline="0" dirty="0">
                <a:latin typeface="Apple Braille" charset="0"/>
                <a:ea typeface="Apple Braille" charset="0"/>
                <a:cs typeface="Apple Braille" charset="0"/>
              </a:rPr>
              <a:t> we observe that it is still difficult for existing bug detectors to find bugs like </a:t>
            </a:r>
            <a:r>
              <a:rPr lang="en-US" altLang="zh-CN" baseline="0" dirty="0" err="1">
                <a:latin typeface="Apple Braille" charset="0"/>
                <a:ea typeface="Apple Braille" charset="0"/>
                <a:cs typeface="Apple Braille" charset="0"/>
              </a:rPr>
              <a:t>heartbleed</a:t>
            </a:r>
            <a:r>
              <a:rPr lang="en-US" altLang="zh-CN" baseline="0" dirty="0">
                <a:latin typeface="Apple Braille" charset="0"/>
                <a:ea typeface="Apple Braille" charset="0"/>
                <a:cs typeface="Apple Braille" charset="0"/>
              </a:rPr>
              <a:t>.</a:t>
            </a:r>
          </a:p>
          <a:p>
            <a:pPr marL="449317" indent="-449317" defTabSz="554990">
              <a:lnSpc>
                <a:spcPct val="80000"/>
              </a:lnSpc>
              <a:spcBef>
                <a:spcPts val="600"/>
              </a:spcBef>
              <a:spcAft>
                <a:spcPts val="600"/>
              </a:spcAft>
              <a:defRPr sz="3800"/>
            </a:pPr>
            <a:endParaRPr lang="en-US" altLang="zh-CN" baseline="0" dirty="0">
              <a:latin typeface="Apple Braille" charset="0"/>
              <a:ea typeface="Apple Braille" charset="0"/>
              <a:cs typeface="Apple Braille" charset="0"/>
            </a:endParaRPr>
          </a:p>
          <a:p>
            <a:pPr marL="449317" indent="-449317" defTabSz="554990">
              <a:lnSpc>
                <a:spcPct val="80000"/>
              </a:lnSpc>
              <a:spcBef>
                <a:spcPts val="600"/>
              </a:spcBef>
              <a:spcAft>
                <a:spcPts val="600"/>
              </a:spcAft>
              <a:defRPr sz="3800"/>
            </a:pPr>
            <a:r>
              <a:rPr lang="en-US" altLang="zh-CN" baseline="0" dirty="0" err="1">
                <a:latin typeface="Apple Braille" charset="0"/>
                <a:ea typeface="Apple Braille" charset="0"/>
                <a:cs typeface="Apple Braille" charset="0"/>
              </a:rPr>
              <a:t>Heartbleed</a:t>
            </a:r>
            <a:r>
              <a:rPr lang="en-US" altLang="zh-CN" baseline="0" dirty="0">
                <a:latin typeface="Apple Braille" charset="0"/>
                <a:ea typeface="Apple Braille" charset="0"/>
                <a:cs typeface="Apple Braille" charset="0"/>
              </a:rPr>
              <a:t> is in a typical industrial-sized project with half million </a:t>
            </a:r>
            <a:r>
              <a:rPr lang="en-US" altLang="zh-CN" baseline="0" dirty="0" err="1">
                <a:latin typeface="Apple Braille" charset="0"/>
                <a:ea typeface="Apple Braille" charset="0"/>
                <a:cs typeface="Apple Braille" charset="0"/>
              </a:rPr>
              <a:t>LoC</a:t>
            </a:r>
            <a:r>
              <a:rPr lang="en-US" altLang="zh-CN" baseline="0" dirty="0">
                <a:latin typeface="Apple Braille" charset="0"/>
                <a:ea typeface="Apple Braille" charset="0"/>
                <a:cs typeface="Apple Braille" charset="0"/>
              </a:rPr>
              <a:t>, 92 directories and over 3500 functions</a:t>
            </a:r>
          </a:p>
          <a:p>
            <a:pPr marL="449317" indent="-449317" defTabSz="554990">
              <a:lnSpc>
                <a:spcPct val="80000"/>
              </a:lnSpc>
              <a:spcBef>
                <a:spcPts val="600"/>
              </a:spcBef>
              <a:spcAft>
                <a:spcPts val="600"/>
              </a:spcAft>
              <a:defRPr sz="3800"/>
            </a:pPr>
            <a:endParaRPr lang="en-US" altLang="zh-CN" baseline="0" dirty="0">
              <a:latin typeface="Apple Braille" charset="0"/>
              <a:ea typeface="Apple Braille" charset="0"/>
              <a:cs typeface="Apple Braille" charset="0"/>
            </a:endParaRPr>
          </a:p>
          <a:p>
            <a:pPr marL="449317" indent="-449317" defTabSz="554990">
              <a:lnSpc>
                <a:spcPct val="80000"/>
              </a:lnSpc>
              <a:spcBef>
                <a:spcPts val="600"/>
              </a:spcBef>
              <a:spcAft>
                <a:spcPts val="600"/>
              </a:spcAft>
              <a:defRPr sz="3800"/>
            </a:pPr>
            <a:r>
              <a:rPr lang="en-US" altLang="zh-CN" baseline="0" dirty="0">
                <a:latin typeface="Apple Braille" charset="0"/>
                <a:ea typeface="Apple Braille" charset="0"/>
                <a:cs typeface="Apple Braille" charset="0"/>
              </a:rPr>
              <a:t>The bug itself is very complex as it spans across 7 files over 13,000 lines and 44 functions with intensive pointer operations</a:t>
            </a:r>
          </a:p>
          <a:p>
            <a:pPr marL="449317" indent="-449317" defTabSz="554990">
              <a:lnSpc>
                <a:spcPct val="80000"/>
              </a:lnSpc>
              <a:spcBef>
                <a:spcPts val="600"/>
              </a:spcBef>
              <a:spcAft>
                <a:spcPts val="600"/>
              </a:spcAft>
              <a:defRPr sz="3800"/>
            </a:pPr>
            <a:endParaRPr lang="en-US" altLang="zh-CN" baseline="0" dirty="0">
              <a:latin typeface="Apple Braille" charset="0"/>
              <a:ea typeface="Apple Braille" charset="0"/>
              <a:cs typeface="Apple Braille" charset="0"/>
            </a:endParaRPr>
          </a:p>
          <a:p>
            <a:pPr marL="449317" indent="-449317" defTabSz="554990">
              <a:lnSpc>
                <a:spcPct val="80000"/>
              </a:lnSpc>
              <a:spcBef>
                <a:spcPts val="600"/>
              </a:spcBef>
              <a:spcAft>
                <a:spcPts val="600"/>
              </a:spcAft>
              <a:defRPr sz="3800"/>
            </a:pPr>
            <a:r>
              <a:rPr lang="en-US" altLang="zh-CN" baseline="0" dirty="0">
                <a:latin typeface="Apple Braille" charset="0"/>
                <a:ea typeface="Apple Braille" charset="0"/>
                <a:cs typeface="Apple Braille" charset="0"/>
              </a:rPr>
              <a:t>The function that causes the issue is used at 647 places in over 100 files. Detecting it is just like to find the needle in a </a:t>
            </a:r>
            <a:r>
              <a:rPr lang="en-US" altLang="zh-CN" baseline="0" dirty="0" err="1">
                <a:latin typeface="Apple Braille" charset="0"/>
                <a:ea typeface="Apple Braille" charset="0"/>
                <a:cs typeface="Apple Braille" charset="0"/>
              </a:rPr>
              <a:t>hystack</a:t>
            </a:r>
            <a:endParaRPr lang="en-US" altLang="zh-CN" baseline="0" dirty="0">
              <a:latin typeface="Apple Braille" charset="0"/>
              <a:ea typeface="Apple Braille" charset="0"/>
              <a:cs typeface="Apple Braille" charset="0"/>
            </a:endParaRPr>
          </a:p>
          <a:p>
            <a:pPr marL="449317" indent="-449317" defTabSz="554990">
              <a:lnSpc>
                <a:spcPct val="80000"/>
              </a:lnSpc>
              <a:spcBef>
                <a:spcPts val="600"/>
              </a:spcBef>
              <a:spcAft>
                <a:spcPts val="600"/>
              </a:spcAft>
              <a:defRPr sz="3800"/>
            </a:pPr>
            <a:endParaRPr lang="en-US" altLang="zh-CN" baseline="0" dirty="0">
              <a:latin typeface="Apple Braille" charset="0"/>
              <a:ea typeface="Apple Braille" charset="0"/>
              <a:cs typeface="Apple Braille" charset="0"/>
            </a:endParaRPr>
          </a:p>
          <a:p>
            <a:pPr marL="449317" indent="-449317" defTabSz="554990">
              <a:lnSpc>
                <a:spcPct val="80000"/>
              </a:lnSpc>
              <a:spcBef>
                <a:spcPts val="600"/>
              </a:spcBef>
              <a:spcAft>
                <a:spcPts val="600"/>
              </a:spcAft>
              <a:defRPr sz="3800"/>
            </a:pPr>
            <a:r>
              <a:rPr lang="en-US" altLang="zh-CN" baseline="0" dirty="0">
                <a:latin typeface="Apple Braille" charset="0"/>
                <a:ea typeface="Apple Braille" charset="0"/>
                <a:cs typeface="Apple Braille" charset="0"/>
              </a:rPr>
              <a:t>Therefore, to detect bugs like </a:t>
            </a:r>
            <a:r>
              <a:rPr lang="en-US" altLang="zh-CN" baseline="0" dirty="0" err="1">
                <a:latin typeface="Apple Braille" charset="0"/>
                <a:ea typeface="Apple Braille" charset="0"/>
                <a:cs typeface="Apple Braille" charset="0"/>
              </a:rPr>
              <a:t>heartbleed</a:t>
            </a:r>
            <a:r>
              <a:rPr lang="en-US" altLang="zh-CN" baseline="0" dirty="0">
                <a:latin typeface="Apple Braille" charset="0"/>
                <a:ea typeface="Apple Braille" charset="0"/>
                <a:cs typeface="Apple Braille" charset="0"/>
              </a:rPr>
              <a:t>, a bug detector must </a:t>
            </a:r>
            <a:r>
              <a:rPr lang="is-IS" altLang="zh-CN" baseline="0" dirty="0">
                <a:latin typeface="Apple Braille" charset="0"/>
                <a:ea typeface="Apple Braille" charset="0"/>
                <a:cs typeface="Apple Braille" charset="0"/>
              </a:rPr>
              <a:t>…</a:t>
            </a:r>
            <a:endParaRPr lang="en-US" altLang="zh-CN" dirty="0">
              <a:latin typeface="Apple Braille" charset="0"/>
              <a:ea typeface="Apple Braille" charset="0"/>
              <a:cs typeface="Apple Braille" charset="0"/>
            </a:endParaRPr>
          </a:p>
        </p:txBody>
      </p:sp>
      <p:sp>
        <p:nvSpPr>
          <p:cNvPr id="4" name="灯片编号占位符 3"/>
          <p:cNvSpPr>
            <a:spLocks noGrp="1"/>
          </p:cNvSpPr>
          <p:nvPr>
            <p:ph type="sldNum" sz="quarter" idx="10"/>
          </p:nvPr>
        </p:nvSpPr>
        <p:spPr/>
        <p:txBody>
          <a:bodyPr/>
          <a:lstStyle/>
          <a:p>
            <a:fld id="{20B31DD9-9AEA-4258-9544-B60B4BF1B0E1}" type="slidenum">
              <a:rPr lang="zh-CN" altLang="en-US" smtClean="0"/>
              <a:t>3</a:t>
            </a:fld>
            <a:endParaRPr lang="zh-CN" altLang="en-US"/>
          </a:p>
        </p:txBody>
      </p:sp>
    </p:spTree>
    <p:extLst>
      <p:ext uri="{BB962C8B-B14F-4D97-AF65-F5344CB8AC3E}">
        <p14:creationId xmlns:p14="http://schemas.microsoft.com/office/powerpoint/2010/main" val="12212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Existing approaches to detecting</a:t>
            </a:r>
            <a:r>
              <a:rPr kumimoji="1" lang="en-US" altLang="zh-CN" baseline="0" dirty="0"/>
              <a:t> source-sink problems can be put into two categories: dense analysis and sparse analysis.</a:t>
            </a:r>
          </a:p>
          <a:p>
            <a:endParaRPr kumimoji="1" lang="en-US" altLang="zh-CN" baseline="0" dirty="0"/>
          </a:p>
          <a:p>
            <a:r>
              <a:rPr kumimoji="1" lang="en-US" altLang="zh-CN" baseline="0" dirty="0"/>
              <a:t>dense analysis, including IFDS framework, Saturn, </a:t>
            </a:r>
            <a:r>
              <a:rPr kumimoji="1" lang="en-US" altLang="zh-CN" baseline="0" dirty="0" err="1"/>
              <a:t>Calysto</a:t>
            </a:r>
            <a:r>
              <a:rPr kumimoji="1" lang="en-US" altLang="zh-CN" baseline="0" dirty="0"/>
              <a:t>, tracks value flows based on the control flow </a:t>
            </a:r>
            <a:r>
              <a:rPr kumimoji="1" lang="en-US" altLang="zh-CN" baseline="0" dirty="0" err="1"/>
              <a:t>graph,analyzing</a:t>
            </a:r>
            <a:r>
              <a:rPr kumimoji="1" lang="en-US" altLang="zh-CN" baseline="0" dirty="0"/>
              <a:t> the program statement by statement</a:t>
            </a:r>
          </a:p>
          <a:p>
            <a:endParaRPr kumimoji="1" lang="en-US" altLang="zh-CN" baseline="0" dirty="0"/>
          </a:p>
          <a:p>
            <a:r>
              <a:rPr kumimoji="1" lang="en-US" altLang="zh-CN" baseline="0" dirty="0"/>
              <a:t>Thus, for source-sink problems, they will analyze a lot of unrelated statements, </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As the example shown on the right, the red statements are unrelated to the value flow from I to J.</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But if we follow the dense approach, we have to take them into consideration, </a:t>
            </a:r>
            <a:r>
              <a:rPr kumimoji="1" lang="en-US" altLang="zh-CN" baseline="0" dirty="0"/>
              <a:t>leading to many performance issues.</a:t>
            </a: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According to a recent report, a dense approach may take 6-11 hours for only checking one source-sink property</a:t>
            </a:r>
          </a:p>
          <a:p>
            <a:endParaRPr kumimoji="1" lang="zh-CN" altLang="en-US" dirty="0"/>
          </a:p>
        </p:txBody>
      </p:sp>
      <p:sp>
        <p:nvSpPr>
          <p:cNvPr id="4" name="幻灯片编号占位符 3"/>
          <p:cNvSpPr>
            <a:spLocks noGrp="1"/>
          </p:cNvSpPr>
          <p:nvPr>
            <p:ph type="sldNum" sz="quarter" idx="10"/>
          </p:nvPr>
        </p:nvSpPr>
        <p:spPr/>
        <p:txBody>
          <a:bodyPr/>
          <a:lstStyle/>
          <a:p>
            <a:fld id="{20B31DD9-9AEA-4258-9544-B60B4BF1B0E1}" type="slidenum">
              <a:rPr lang="zh-CN" altLang="en-US" smtClean="0"/>
              <a:t>4</a:t>
            </a:fld>
            <a:endParaRPr lang="zh-CN" altLang="en-US"/>
          </a:p>
        </p:txBody>
      </p:sp>
    </p:spTree>
    <p:extLst>
      <p:ext uri="{BB962C8B-B14F-4D97-AF65-F5344CB8AC3E}">
        <p14:creationId xmlns:p14="http://schemas.microsoft.com/office/powerpoint/2010/main" val="1812160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 the other side, Recent work</a:t>
            </a:r>
            <a:r>
              <a:rPr lang="en-US" altLang="zh-CN" baseline="0" dirty="0"/>
              <a:t> has shown that sparse analysis can be much cheaper because they track value flows sparsely via data/</a:t>
            </a:r>
            <a:r>
              <a:rPr lang="en-US" altLang="zh-CN" baseline="0" dirty="0" err="1"/>
              <a:t>dep</a:t>
            </a:r>
            <a:r>
              <a:rPr lang="en-US" altLang="zh-CN" baseline="0" dirty="0"/>
              <a:t> to skip irrelevant statements.</a:t>
            </a:r>
          </a:p>
          <a:p>
            <a:endParaRPr lang="en-US" altLang="zh-CN" baseline="0" dirty="0"/>
          </a:p>
          <a:p>
            <a:r>
              <a:rPr lang="en-US" altLang="zh-CN" baseline="0" dirty="0"/>
              <a:t>In the example, along with the data dependence, the value of I can directly flows to J, skipping the irrelevant red statements.</a:t>
            </a:r>
          </a:p>
        </p:txBody>
      </p:sp>
      <p:sp>
        <p:nvSpPr>
          <p:cNvPr id="4" name="灯片编号占位符 3"/>
          <p:cNvSpPr>
            <a:spLocks noGrp="1"/>
          </p:cNvSpPr>
          <p:nvPr>
            <p:ph type="sldNum" sz="quarter" idx="10"/>
          </p:nvPr>
        </p:nvSpPr>
        <p:spPr/>
        <p:txBody>
          <a:bodyPr/>
          <a:lstStyle/>
          <a:p>
            <a:fld id="{20B31DD9-9AEA-4258-9544-B60B4BF1B0E1}" type="slidenum">
              <a:rPr lang="zh-CN" altLang="en-US" smtClean="0"/>
              <a:t>5</a:t>
            </a:fld>
            <a:endParaRPr lang="zh-CN" altLang="en-US"/>
          </a:p>
        </p:txBody>
      </p:sp>
    </p:spTree>
    <p:extLst>
      <p:ext uri="{BB962C8B-B14F-4D97-AF65-F5344CB8AC3E}">
        <p14:creationId xmlns:p14="http://schemas.microsoft.com/office/powerpoint/2010/main" val="1996635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because modern</a:t>
            </a:r>
            <a:r>
              <a:rPr lang="en-US" altLang="zh-CN" baseline="0" dirty="0"/>
              <a:t> software is filled with pointer operations, building data dependence has to rely on a pre-computed pointer analysis.</a:t>
            </a:r>
          </a:p>
          <a:p>
            <a:endParaRPr lang="en-US" altLang="zh-CN" baseline="0" dirty="0"/>
          </a:p>
          <a:p>
            <a:r>
              <a:rPr lang="en-US" altLang="zh-CN" baseline="0" dirty="0"/>
              <a:t>As the similar example shown on the right, to determine the value flow between I and J, we need to query a pointer analysis whether P and Q are aliases.</a:t>
            </a:r>
          </a:p>
          <a:p>
            <a:endParaRPr lang="en-US" altLang="zh-CN" baseline="0" dirty="0"/>
          </a:p>
          <a:p>
            <a:r>
              <a:rPr lang="en-US" altLang="zh-CN" baseline="0" dirty="0"/>
              <a:t>So, although the sparseness allows for more efficient analyses in general,</a:t>
            </a:r>
          </a:p>
          <a:p>
            <a:r>
              <a:rPr lang="en-US" altLang="zh-CN" baseline="0" dirty="0"/>
              <a:t>we may have to perform a very expensive pointer </a:t>
            </a:r>
            <a:r>
              <a:rPr lang="en-US" altLang="zh-CN" baseline="0" dirty="0" err="1"/>
              <a:t>anlysis</a:t>
            </a:r>
            <a:r>
              <a:rPr lang="en-US" altLang="zh-CN" baseline="0" dirty="0"/>
              <a:t> to build the data </a:t>
            </a:r>
            <a:r>
              <a:rPr lang="en-US" altLang="zh-CN" baseline="0" dirty="0" err="1"/>
              <a:t>dep</a:t>
            </a:r>
            <a:r>
              <a:rPr lang="en-US" altLang="zh-CN" baseline="0" dirty="0"/>
              <a:t>, which we </a:t>
            </a:r>
            <a:r>
              <a:rPr lang="en-US" altLang="zh-CN" baseline="0" dirty="0" err="1"/>
              <a:t>refered</a:t>
            </a:r>
            <a:r>
              <a:rPr lang="en-US" altLang="zh-CN" baseline="0" dirty="0"/>
              <a:t> to as the “pointer trap”</a:t>
            </a:r>
          </a:p>
          <a:p>
            <a:r>
              <a:rPr lang="en-US" altLang="zh-CN" baseline="0" dirty="0"/>
              <a:t>Unfortunately, to the best of our knowledge, there is no existing sparse analysis that can escape from the pointer trap.</a:t>
            </a:r>
          </a:p>
        </p:txBody>
      </p:sp>
      <p:sp>
        <p:nvSpPr>
          <p:cNvPr id="4" name="灯片编号占位符 3"/>
          <p:cNvSpPr>
            <a:spLocks noGrp="1"/>
          </p:cNvSpPr>
          <p:nvPr>
            <p:ph type="sldNum" sz="quarter" idx="10"/>
          </p:nvPr>
        </p:nvSpPr>
        <p:spPr/>
        <p:txBody>
          <a:bodyPr/>
          <a:lstStyle/>
          <a:p>
            <a:fld id="{20B31DD9-9AEA-4258-9544-B60B4BF1B0E1}" type="slidenum">
              <a:rPr lang="zh-CN" altLang="en-US" smtClean="0"/>
              <a:t>6</a:t>
            </a:fld>
            <a:endParaRPr lang="zh-CN" altLang="en-US"/>
          </a:p>
        </p:txBody>
      </p:sp>
    </p:spTree>
    <p:extLst>
      <p:ext uri="{BB962C8B-B14F-4D97-AF65-F5344CB8AC3E}">
        <p14:creationId xmlns:p14="http://schemas.microsoft.com/office/powerpoint/2010/main" val="196520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To explain the pointer trap, let’s review the design of conventional sparse value-flow analysis, which we refer to as a “layered” design, because it does PTA/DDA/VFA in order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aseline="0" dirty="0">
              <a:latin typeface="+mn-lt"/>
              <a:ea typeface="+mn-ea"/>
              <a:cs typeface="+mn-cs"/>
              <a:sym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latin typeface="Arial Hebrew" charset="-79"/>
                <a:ea typeface="Arial Hebrew" charset="-79"/>
                <a:cs typeface="Arial Hebrew" charset="-79"/>
                <a:sym typeface="+mn-lt"/>
              </a:rPr>
              <a:t>we observe that there is a precision-performance dilemma in the design, </a:t>
            </a:r>
            <a:endParaRPr lang="en-US" altLang="zh-CN" sz="1200" dirty="0">
              <a:latin typeface="Arial Hebrew" charset="-79"/>
              <a:ea typeface="Arial Hebrew" charset="-79"/>
              <a:cs typeface="Arial Hebrew" charset="-79"/>
              <a:sym typeface="+mn-lt"/>
            </a:endParaRPr>
          </a:p>
        </p:txBody>
      </p:sp>
      <p:sp>
        <p:nvSpPr>
          <p:cNvPr id="4" name="灯片编号占位符 3"/>
          <p:cNvSpPr>
            <a:spLocks noGrp="1"/>
          </p:cNvSpPr>
          <p:nvPr>
            <p:ph type="sldNum" sz="quarter" idx="10"/>
          </p:nvPr>
        </p:nvSpPr>
        <p:spPr/>
        <p:txBody>
          <a:bodyPr/>
          <a:lstStyle/>
          <a:p>
            <a:fld id="{20B31DD9-9AEA-4258-9544-B60B4BF1B0E1}" type="slidenum">
              <a:rPr lang="zh-CN" altLang="en-US" smtClean="0"/>
              <a:t>7</a:t>
            </a:fld>
            <a:endParaRPr lang="zh-CN" altLang="en-US"/>
          </a:p>
        </p:txBody>
      </p:sp>
    </p:spTree>
    <p:extLst>
      <p:ext uri="{BB962C8B-B14F-4D97-AF65-F5344CB8AC3E}">
        <p14:creationId xmlns:p14="http://schemas.microsoft.com/office/powerpoint/2010/main" val="931302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a:t>
            </a:r>
            <a:r>
              <a:rPr kumimoji="1" lang="en-US" altLang="zh-CN" baseline="0" dirty="0"/>
              <a:t> achieve scalability, existing approaches usually only adopt .. and choose to</a:t>
            </a:r>
          </a:p>
          <a:p>
            <a:endParaRPr kumimoji="1" lang="en-US" altLang="zh-CN" baseline="0" dirty="0"/>
          </a:p>
          <a:p>
            <a:r>
              <a:rPr kumimoji="1" lang="en-US" altLang="zh-CN" baseline="0" dirty="0"/>
              <a:t>In result, there will be many false edges </a:t>
            </a:r>
            <a:r>
              <a:rPr kumimoji="1" lang="is-IS" altLang="zh-CN" baseline="0" dirty="0"/>
              <a:t>… which will lead to many false positives </a:t>
            </a:r>
            <a:endParaRPr kumimoji="1" lang="zh-CN" altLang="en-US" dirty="0"/>
          </a:p>
        </p:txBody>
      </p:sp>
      <p:sp>
        <p:nvSpPr>
          <p:cNvPr id="4" name="幻灯片编号占位符 3"/>
          <p:cNvSpPr>
            <a:spLocks noGrp="1"/>
          </p:cNvSpPr>
          <p:nvPr>
            <p:ph type="sldNum" sz="quarter" idx="10"/>
          </p:nvPr>
        </p:nvSpPr>
        <p:spPr/>
        <p:txBody>
          <a:bodyPr/>
          <a:lstStyle/>
          <a:p>
            <a:fld id="{20B31DD9-9AEA-4258-9544-B60B4BF1B0E1}" type="slidenum">
              <a:rPr lang="zh-CN" altLang="en-US" smtClean="0"/>
              <a:t>8</a:t>
            </a:fld>
            <a:endParaRPr lang="zh-CN" altLang="en-US"/>
          </a:p>
        </p:txBody>
      </p:sp>
    </p:spTree>
    <p:extLst>
      <p:ext uri="{BB962C8B-B14F-4D97-AF65-F5344CB8AC3E}">
        <p14:creationId xmlns:p14="http://schemas.microsoft.com/office/powerpoint/2010/main" val="4222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a:t>
            </a:r>
            <a:r>
              <a:rPr kumimoji="1" lang="en-US" altLang="zh-CN" baseline="0" dirty="0"/>
              <a:t> this work, our main contribution is to resolve the pointer trap, thus getting an approach called pinpoint that is both fast and precise.</a:t>
            </a:r>
            <a:endParaRPr kumimoji="1" lang="zh-CN" altLang="en-US" dirty="0"/>
          </a:p>
        </p:txBody>
      </p:sp>
      <p:sp>
        <p:nvSpPr>
          <p:cNvPr id="4" name="幻灯片编号占位符 3"/>
          <p:cNvSpPr>
            <a:spLocks noGrp="1"/>
          </p:cNvSpPr>
          <p:nvPr>
            <p:ph type="sldNum" sz="quarter" idx="10"/>
          </p:nvPr>
        </p:nvSpPr>
        <p:spPr/>
        <p:txBody>
          <a:bodyPr/>
          <a:lstStyle/>
          <a:p>
            <a:fld id="{20B31DD9-9AEA-4258-9544-B60B4BF1B0E1}" type="slidenum">
              <a:rPr lang="zh-CN" altLang="en-US" smtClean="0"/>
              <a:t>9</a:t>
            </a:fld>
            <a:endParaRPr lang="zh-CN" altLang="en-US"/>
          </a:p>
        </p:txBody>
      </p:sp>
    </p:spTree>
    <p:extLst>
      <p:ext uri="{BB962C8B-B14F-4D97-AF65-F5344CB8AC3E}">
        <p14:creationId xmlns:p14="http://schemas.microsoft.com/office/powerpoint/2010/main" val="15090773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Picture 2" descr="mage result for hong kong university of science and technology"/>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25800" r="76451" b="23200"/>
          <a:stretch/>
        </p:blipFill>
        <p:spPr bwMode="auto">
          <a:xfrm>
            <a:off x="195303" y="93599"/>
            <a:ext cx="640380" cy="99063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userDrawn="1"/>
        </p:nvPicPr>
        <p:blipFill rotWithShape="1">
          <a:blip r:embed="rId4">
            <a:extLst>
              <a:ext uri="{28A0092B-C50C-407E-A947-70E740481C1C}">
                <a14:useLocalDpi xmlns:a14="http://schemas.microsoft.com/office/drawing/2010/main" val="0"/>
              </a:ext>
            </a:extLst>
          </a:blip>
          <a:srcRect r="70233"/>
          <a:stretch/>
        </p:blipFill>
        <p:spPr>
          <a:xfrm>
            <a:off x="11193692" y="93599"/>
            <a:ext cx="817802" cy="771861"/>
          </a:xfrm>
          <a:prstGeom prst="rect">
            <a:avLst/>
          </a:prstGeom>
        </p:spPr>
      </p:pic>
    </p:spTree>
    <p:extLst>
      <p:ext uri="{BB962C8B-B14F-4D97-AF65-F5344CB8AC3E}">
        <p14:creationId xmlns:p14="http://schemas.microsoft.com/office/powerpoint/2010/main" val="3070397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solidFill>
          <a:srgbClr val="FFFFFF"/>
        </a:solidFill>
        <a:effectLst/>
      </p:bgPr>
    </p:bg>
    <p:spTree>
      <p:nvGrpSpPr>
        <p:cNvPr id="1" name=""/>
        <p:cNvGrpSpPr/>
        <p:nvPr/>
      </p:nvGrpSpPr>
      <p:grpSpPr>
        <a:xfrm>
          <a:off x="0" y="0"/>
          <a:ext cx="0" cy="0"/>
          <a:chOff x="0" y="0"/>
          <a:chExt cx="0" cy="0"/>
        </a:xfrm>
      </p:grpSpPr>
      <p:sp>
        <p:nvSpPr>
          <p:cNvPr id="2" name="文本框 1"/>
          <p:cNvSpPr txBox="1"/>
          <p:nvPr userDrawn="1"/>
        </p:nvSpPr>
        <p:spPr>
          <a:xfrm>
            <a:off x="11544300" y="6350000"/>
            <a:ext cx="647700" cy="369332"/>
          </a:xfrm>
          <a:prstGeom prst="rect">
            <a:avLst/>
          </a:prstGeom>
          <a:noFill/>
        </p:spPr>
        <p:txBody>
          <a:bodyPr wrap="square" rtlCol="0">
            <a:spAutoFit/>
          </a:bodyPr>
          <a:lstStyle/>
          <a:p>
            <a:fld id="{EDE26DA4-5153-9549-9052-415A15A31D10}" type="slidenum">
              <a:rPr kumimoji="1" lang="zh-CN" altLang="en-US" smtClean="0"/>
              <a:t>‹#›</a:t>
            </a:fld>
            <a:endParaRPr kumimoji="1" lang="zh-CN" altLang="en-US" dirty="0"/>
          </a:p>
        </p:txBody>
      </p:sp>
      <p:pic>
        <p:nvPicPr>
          <p:cNvPr id="3" name="Picture 2" descr="mage result for hong kong university of science and technology"/>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5800" r="76451" b="23200"/>
          <a:stretch/>
        </p:blipFill>
        <p:spPr bwMode="auto">
          <a:xfrm>
            <a:off x="97973" y="5777686"/>
            <a:ext cx="640380" cy="99063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userDrawn="1"/>
        </p:nvPicPr>
        <p:blipFill rotWithShape="1">
          <a:blip r:embed="rId3">
            <a:extLst>
              <a:ext uri="{28A0092B-C50C-407E-A947-70E740481C1C}">
                <a14:useLocalDpi xmlns:a14="http://schemas.microsoft.com/office/drawing/2010/main" val="0"/>
              </a:ext>
            </a:extLst>
          </a:blip>
          <a:srcRect r="70233"/>
          <a:stretch/>
        </p:blipFill>
        <p:spPr>
          <a:xfrm>
            <a:off x="11257786" y="137670"/>
            <a:ext cx="817802" cy="771861"/>
          </a:xfrm>
          <a:prstGeom prst="rect">
            <a:avLst/>
          </a:prstGeom>
        </p:spPr>
      </p:pic>
      <p:sp>
        <p:nvSpPr>
          <p:cNvPr id="9" name="文本框 8"/>
          <p:cNvSpPr txBox="1"/>
          <p:nvPr userDrawn="1"/>
        </p:nvSpPr>
        <p:spPr>
          <a:xfrm>
            <a:off x="1201003" y="202986"/>
            <a:ext cx="4503761" cy="584775"/>
          </a:xfrm>
          <a:prstGeom prst="rect">
            <a:avLst/>
          </a:prstGeom>
          <a:noFill/>
        </p:spPr>
        <p:txBody>
          <a:bodyPr wrap="square" rtlCol="0">
            <a:spAutoFit/>
          </a:bodyPr>
          <a:lstStyle/>
          <a:p>
            <a:endParaRPr kumimoji="1" lang="zh-CN" altLang="en-US" sz="3200" b="1">
              <a:latin typeface="Times New Roman" charset="0"/>
              <a:ea typeface="Times New Roman" charset="0"/>
              <a:cs typeface="Times New Roman" charset="0"/>
            </a:endParaRPr>
          </a:p>
        </p:txBody>
      </p:sp>
    </p:spTree>
    <p:extLst>
      <p:ext uri="{BB962C8B-B14F-4D97-AF65-F5344CB8AC3E}">
        <p14:creationId xmlns:p14="http://schemas.microsoft.com/office/powerpoint/2010/main" val="940484196"/>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文本框 3"/>
          <p:cNvSpPr txBox="1"/>
          <p:nvPr userDrawn="1"/>
        </p:nvSpPr>
        <p:spPr>
          <a:xfrm>
            <a:off x="11544300" y="6350000"/>
            <a:ext cx="647700" cy="369332"/>
          </a:xfrm>
          <a:prstGeom prst="rect">
            <a:avLst/>
          </a:prstGeom>
          <a:noFill/>
        </p:spPr>
        <p:txBody>
          <a:bodyPr wrap="square" rtlCol="0">
            <a:spAutoFit/>
          </a:bodyPr>
          <a:lstStyle/>
          <a:p>
            <a:fld id="{EDE26DA4-5153-9549-9052-415A15A31D10}" type="slidenum">
              <a:rPr kumimoji="1" lang="zh-CN" altLang="en-US" smtClean="0"/>
              <a:t>‹#›</a:t>
            </a:fld>
            <a:endParaRPr kumimoji="1" lang="zh-CN" altLang="en-US" dirty="0"/>
          </a:p>
        </p:txBody>
      </p:sp>
    </p:spTree>
    <p:extLst>
      <p:ext uri="{BB962C8B-B14F-4D97-AF65-F5344CB8AC3E}">
        <p14:creationId xmlns:p14="http://schemas.microsoft.com/office/powerpoint/2010/main" val="102326955"/>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4.png"/><Relationship Id="rId1" Type="http://schemas.openxmlformats.org/officeDocument/2006/relationships/themeOverride" Target="../theme/themeOverride1.xml"/><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8.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emf"/></Relationships>
</file>

<file path=ppt/slides/_rels/slide14.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2.xml"/><Relationship Id="rId3"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2.xml"/><Relationship Id="rId3"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 Id="rId1" Type="http://schemas.openxmlformats.org/officeDocument/2006/relationships/tags" Target="../tags/tag10.xml"/><Relationship Id="rId2" Type="http://schemas.openxmlformats.org/officeDocument/2006/relationships/slideLayout" Target="../slideLayouts/slideLayout2.xml"/><Relationship Id="rId3" Type="http://schemas.openxmlformats.org/officeDocument/2006/relationships/notesSlide" Target="../notesSlides/notesSlide15.xml"/><Relationship Id="rId4" Type="http://schemas.openxmlformats.org/officeDocument/2006/relationships/image" Target="../media/image12.tiff"/><Relationship Id="rId5" Type="http://schemas.openxmlformats.org/officeDocument/2006/relationships/image" Target="../media/image13.tiff"/><Relationship Id="rId6" Type="http://schemas.openxmlformats.org/officeDocument/2006/relationships/image" Target="../media/image14.tiff"/><Relationship Id="rId7" Type="http://schemas.openxmlformats.org/officeDocument/2006/relationships/image" Target="../media/image15.tiff"/><Relationship Id="rId8" Type="http://schemas.openxmlformats.org/officeDocument/2006/relationships/image" Target="../media/image16.tiff"/><Relationship Id="rId9" Type="http://schemas.openxmlformats.org/officeDocument/2006/relationships/image" Target="../media/image17.tiff"/><Relationship Id="rId10" Type="http://schemas.openxmlformats.org/officeDocument/2006/relationships/image" Target="../media/image18.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chart" Target="../charts/chart1.xml"/><Relationship Id="rId5" Type="http://schemas.openxmlformats.org/officeDocument/2006/relationships/chart" Target="../charts/chart2.xml"/><Relationship Id="rId6" Type="http://schemas.openxmlformats.org/officeDocument/2006/relationships/chart" Target="../charts/chart3.xml"/><Relationship Id="rId7" Type="http://schemas.openxmlformats.org/officeDocument/2006/relationships/chart" Target="../charts/chart4.xml"/><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Layout" Target="../slideLayouts/slideLayout2.xml"/><Relationship Id="rId3"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Layout" Target="../slideLayouts/slideLayout2.xml"/><Relationship Id="rId3"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Layout" Target="../slideLayouts/slideLayout2.xml"/><Relationship Id="rId3"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Layout" Target="../slideLayouts/slideLayout2.xml"/><Relationship Id="rId3"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7.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 xmlns:a16="http://schemas.microsoft.com/office/drawing/2014/main" id="{D011592E-9DF4-45EB-8B42-47E6E045E4B8}"/>
              </a:ext>
            </a:extLst>
          </p:cNvPr>
          <p:cNvSpPr txBox="1"/>
          <p:nvPr/>
        </p:nvSpPr>
        <p:spPr>
          <a:xfrm>
            <a:off x="1033215" y="2586592"/>
            <a:ext cx="10282483" cy="1446550"/>
          </a:xfrm>
          <a:prstGeom prst="rect">
            <a:avLst/>
          </a:prstGeom>
          <a:noFill/>
        </p:spPr>
        <p:txBody>
          <a:bodyPr wrap="square" rtlCol="0">
            <a:spAutoFit/>
          </a:bodyPr>
          <a:lstStyle/>
          <a:p>
            <a:pPr algn="ctr"/>
            <a:r>
              <a:rPr lang="en-US" altLang="zh-CN" sz="4400" dirty="0">
                <a:latin typeface="Arial Hebrew" charset="-79"/>
                <a:ea typeface="Arial Hebrew" charset="-79"/>
                <a:cs typeface="Arial Hebrew" charset="-79"/>
                <a:sym typeface="+mn-lt"/>
              </a:rPr>
              <a:t>Fast and Precise Sparse Value Flow Analysis for Million Lines of Code</a:t>
            </a:r>
            <a:endParaRPr lang="zh-CN" altLang="en-US" sz="4400" dirty="0">
              <a:latin typeface="Arial Hebrew" charset="-79"/>
              <a:ea typeface="Arial Hebrew" charset="-79"/>
              <a:cs typeface="Arial Hebrew" charset="-79"/>
              <a:sym typeface="+mn-lt"/>
            </a:endParaRPr>
          </a:p>
        </p:txBody>
      </p:sp>
      <p:sp>
        <p:nvSpPr>
          <p:cNvPr id="12" name="文本框 11"/>
          <p:cNvSpPr txBox="1"/>
          <p:nvPr/>
        </p:nvSpPr>
        <p:spPr>
          <a:xfrm>
            <a:off x="3100699" y="4184186"/>
            <a:ext cx="5831853" cy="1631216"/>
          </a:xfrm>
          <a:prstGeom prst="rect">
            <a:avLst/>
          </a:prstGeom>
          <a:noFill/>
        </p:spPr>
        <p:txBody>
          <a:bodyPr wrap="none" rtlCol="0">
            <a:spAutoFit/>
          </a:bodyPr>
          <a:lstStyle/>
          <a:p>
            <a:pPr algn="ctr"/>
            <a:r>
              <a:rPr kumimoji="1" lang="en-US" altLang="zh-CN" sz="2000" b="1" dirty="0" err="1">
                <a:latin typeface="Arial Hebrew" charset="-79"/>
                <a:ea typeface="Arial Hebrew" charset="-79"/>
                <a:cs typeface="Arial Hebrew" charset="-79"/>
              </a:rPr>
              <a:t>Qingkai</a:t>
            </a:r>
            <a:r>
              <a:rPr kumimoji="1" lang="en-US" altLang="zh-CN" sz="2000" b="1" dirty="0">
                <a:latin typeface="Arial Hebrew" charset="-79"/>
                <a:ea typeface="Arial Hebrew" charset="-79"/>
                <a:cs typeface="Arial Hebrew" charset="-79"/>
              </a:rPr>
              <a:t> Shi</a:t>
            </a:r>
            <a:r>
              <a:rPr kumimoji="1" lang="en-US" altLang="zh-CN" sz="2000" b="1" baseline="30000" dirty="0">
                <a:latin typeface="Arial Hebrew" charset="-79"/>
                <a:ea typeface="Arial Hebrew" charset="-79"/>
                <a:cs typeface="Arial Hebrew" charset="-79"/>
              </a:rPr>
              <a:t>1</a:t>
            </a:r>
            <a:r>
              <a:rPr kumimoji="1" lang="en-US" altLang="zh-CN" sz="2000" dirty="0">
                <a:latin typeface="Arial Hebrew" charset="-79"/>
                <a:ea typeface="Arial Hebrew" charset="-79"/>
                <a:cs typeface="Arial Hebrew" charset="-79"/>
              </a:rPr>
              <a:t>, Xiao Xiao</a:t>
            </a:r>
            <a:r>
              <a:rPr kumimoji="1" lang="en-US" altLang="zh-CN" sz="2000" baseline="30000" dirty="0">
                <a:latin typeface="Arial Hebrew" charset="-79"/>
                <a:ea typeface="Arial Hebrew" charset="-79"/>
                <a:cs typeface="Arial Hebrew" charset="-79"/>
              </a:rPr>
              <a:t>2</a:t>
            </a:r>
            <a:r>
              <a:rPr kumimoji="1" lang="en-US" altLang="zh-CN" sz="2000" dirty="0">
                <a:latin typeface="Arial Hebrew" charset="-79"/>
                <a:ea typeface="Arial Hebrew" charset="-79"/>
                <a:cs typeface="Arial Hebrew" charset="-79"/>
              </a:rPr>
              <a:t>, </a:t>
            </a:r>
            <a:r>
              <a:rPr kumimoji="1" lang="en-US" altLang="zh-CN" sz="2000" dirty="0" err="1">
                <a:latin typeface="Arial Hebrew" charset="-79"/>
                <a:ea typeface="Arial Hebrew" charset="-79"/>
                <a:cs typeface="Arial Hebrew" charset="-79"/>
              </a:rPr>
              <a:t>Rongxin</a:t>
            </a:r>
            <a:r>
              <a:rPr kumimoji="1" lang="en-US" altLang="zh-CN" sz="2000" dirty="0">
                <a:latin typeface="Arial Hebrew" charset="-79"/>
                <a:ea typeface="Arial Hebrew" charset="-79"/>
                <a:cs typeface="Arial Hebrew" charset="-79"/>
              </a:rPr>
              <a:t> Wu</a:t>
            </a:r>
            <a:r>
              <a:rPr kumimoji="1" lang="en-US" altLang="zh-CN" sz="2000" baseline="30000" dirty="0">
                <a:latin typeface="Arial Hebrew" charset="-79"/>
                <a:ea typeface="Arial Hebrew" charset="-79"/>
                <a:cs typeface="Arial Hebrew" charset="-79"/>
              </a:rPr>
              <a:t>1</a:t>
            </a:r>
            <a:r>
              <a:rPr kumimoji="1" lang="en-US" altLang="zh-CN" sz="2000" dirty="0">
                <a:latin typeface="Arial Hebrew" charset="-79"/>
                <a:ea typeface="Arial Hebrew" charset="-79"/>
                <a:cs typeface="Arial Hebrew" charset="-79"/>
              </a:rPr>
              <a:t>, </a:t>
            </a:r>
            <a:r>
              <a:rPr kumimoji="1" lang="en-US" altLang="zh-CN" sz="2000" dirty="0" err="1">
                <a:latin typeface="Arial Hebrew" charset="-79"/>
                <a:ea typeface="Arial Hebrew" charset="-79"/>
                <a:cs typeface="Arial Hebrew" charset="-79"/>
              </a:rPr>
              <a:t>Jinguo</a:t>
            </a:r>
            <a:r>
              <a:rPr kumimoji="1" lang="en-US" altLang="zh-CN" sz="2000" dirty="0">
                <a:latin typeface="Arial Hebrew" charset="-79"/>
                <a:ea typeface="Arial Hebrew" charset="-79"/>
                <a:cs typeface="Arial Hebrew" charset="-79"/>
              </a:rPr>
              <a:t> Zhou</a:t>
            </a:r>
            <a:r>
              <a:rPr kumimoji="1" lang="en-US" altLang="zh-CN" sz="2000" baseline="30000" dirty="0">
                <a:latin typeface="Arial Hebrew" charset="-79"/>
                <a:ea typeface="Arial Hebrew" charset="-79"/>
                <a:cs typeface="Arial Hebrew" charset="-79"/>
              </a:rPr>
              <a:t>2</a:t>
            </a:r>
            <a:r>
              <a:rPr kumimoji="1" lang="en-US" altLang="zh-CN" sz="2000" dirty="0">
                <a:latin typeface="Arial Hebrew" charset="-79"/>
                <a:ea typeface="Arial Hebrew" charset="-79"/>
                <a:cs typeface="Arial Hebrew" charset="-79"/>
              </a:rPr>
              <a:t>,  </a:t>
            </a:r>
          </a:p>
          <a:p>
            <a:pPr algn="ctr"/>
            <a:r>
              <a:rPr kumimoji="1" lang="en-US" altLang="zh-CN" sz="2000" dirty="0">
                <a:latin typeface="Arial Hebrew" charset="-79"/>
                <a:ea typeface="Arial Hebrew" charset="-79"/>
                <a:cs typeface="Arial Hebrew" charset="-79"/>
              </a:rPr>
              <a:t>Gang Fan</a:t>
            </a:r>
            <a:r>
              <a:rPr kumimoji="1" lang="en-US" altLang="zh-CN" sz="2000" baseline="30000" dirty="0">
                <a:latin typeface="Arial Hebrew" charset="-79"/>
                <a:ea typeface="Arial Hebrew" charset="-79"/>
                <a:cs typeface="Arial Hebrew" charset="-79"/>
              </a:rPr>
              <a:t>1</a:t>
            </a:r>
            <a:r>
              <a:rPr kumimoji="1" lang="en-US" altLang="zh-CN" sz="2000" dirty="0">
                <a:latin typeface="Arial Hebrew" charset="-79"/>
                <a:ea typeface="Arial Hebrew" charset="-79"/>
                <a:cs typeface="Arial Hebrew" charset="-79"/>
              </a:rPr>
              <a:t>, and Charles Zhang</a:t>
            </a:r>
            <a:r>
              <a:rPr kumimoji="1" lang="en-US" altLang="zh-CN" sz="2000" baseline="30000" dirty="0">
                <a:latin typeface="Arial Hebrew" charset="-79"/>
                <a:ea typeface="Arial Hebrew" charset="-79"/>
                <a:cs typeface="Arial Hebrew" charset="-79"/>
              </a:rPr>
              <a:t>1</a:t>
            </a:r>
            <a:endParaRPr kumimoji="1" lang="en-US" altLang="zh-CN" sz="2000" dirty="0">
              <a:latin typeface="Arial Hebrew" charset="-79"/>
              <a:ea typeface="Arial Hebrew" charset="-79"/>
              <a:cs typeface="Arial Hebrew" charset="-79"/>
            </a:endParaRPr>
          </a:p>
          <a:p>
            <a:pPr algn="ctr"/>
            <a:endParaRPr kumimoji="1" lang="en-US" altLang="zh-CN" sz="2000" dirty="0">
              <a:latin typeface="Arial Hebrew" charset="-79"/>
              <a:ea typeface="Arial Hebrew" charset="-79"/>
              <a:cs typeface="Arial Hebrew" charset="-79"/>
            </a:endParaRPr>
          </a:p>
          <a:p>
            <a:pPr algn="ctr"/>
            <a:r>
              <a:rPr kumimoji="1" lang="en-US" altLang="zh-CN" sz="2000" baseline="30000" dirty="0">
                <a:latin typeface="Arial Hebrew" charset="-79"/>
                <a:ea typeface="Arial Hebrew" charset="-79"/>
                <a:cs typeface="Arial Hebrew" charset="-79"/>
              </a:rPr>
              <a:t>1</a:t>
            </a:r>
            <a:r>
              <a:rPr kumimoji="1" lang="en-US" altLang="zh-CN" sz="2000" dirty="0">
                <a:latin typeface="Arial Hebrew" charset="-79"/>
                <a:ea typeface="Arial Hebrew" charset="-79"/>
                <a:cs typeface="Arial Hebrew" charset="-79"/>
              </a:rPr>
              <a:t>The Hong Kong University of Science and Technology</a:t>
            </a:r>
          </a:p>
          <a:p>
            <a:pPr algn="ctr"/>
            <a:r>
              <a:rPr kumimoji="1" lang="en-US" altLang="zh-CN" sz="2000" baseline="30000" dirty="0">
                <a:latin typeface="Arial Hebrew" charset="-79"/>
                <a:ea typeface="Arial Hebrew" charset="-79"/>
                <a:cs typeface="Arial Hebrew" charset="-79"/>
              </a:rPr>
              <a:t>2</a:t>
            </a:r>
            <a:r>
              <a:rPr kumimoji="1" lang="en-US" altLang="zh-CN" sz="2000" dirty="0">
                <a:latin typeface="Arial Hebrew" charset="-79"/>
                <a:ea typeface="Arial Hebrew" charset="-79"/>
                <a:cs typeface="Arial Hebrew" charset="-79"/>
              </a:rPr>
              <a:t>Sourcebrella Inc.</a:t>
            </a:r>
            <a:endParaRPr kumimoji="1" lang="zh-CN" altLang="en-US" sz="2000" dirty="0">
              <a:latin typeface="Arial Hebrew" charset="-79"/>
              <a:ea typeface="Arial Hebrew" charset="-79"/>
              <a:cs typeface="Arial Hebrew" charset="-79"/>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215" y="1913670"/>
            <a:ext cx="3325074" cy="464082"/>
          </a:xfrm>
          <a:prstGeom prst="rect">
            <a:avLst/>
          </a:prstGeom>
        </p:spPr>
      </p:pic>
    </p:spTree>
    <p:extLst>
      <p:ext uri="{BB962C8B-B14F-4D97-AF65-F5344CB8AC3E}">
        <p14:creationId xmlns:p14="http://schemas.microsoft.com/office/powerpoint/2010/main" val="1414963346"/>
      </p:ext>
    </p:extLst>
  </p:cSld>
  <p:clrMapOvr>
    <a:masterClrMapping/>
  </p:clrMapOvr>
  <mc:AlternateContent xmlns:mc="http://schemas.openxmlformats.org/markup-compatibility/2006" xmlns:p14="http://schemas.microsoft.com/office/powerpoint/2010/main">
    <mc:Choice Requires="p14">
      <p:transition p14:dur="0" advTm="26488"/>
    </mc:Choice>
    <mc:Fallback xmlns="">
      <p:transition advTm="2648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63686" y="2841171"/>
            <a:ext cx="5542479" cy="646331"/>
          </a:xfrm>
          <a:prstGeom prst="rect">
            <a:avLst/>
          </a:prstGeom>
          <a:noFill/>
        </p:spPr>
        <p:txBody>
          <a:bodyPr wrap="none" rtlCol="0">
            <a:spAutoFit/>
          </a:bodyPr>
          <a:lstStyle/>
          <a:p>
            <a:r>
              <a:rPr kumimoji="1" lang="en-US" altLang="zh-CN" sz="3600" b="1" dirty="0">
                <a:latin typeface="Arial Hebrew" charset="-79"/>
                <a:ea typeface="Arial Hebrew" charset="-79"/>
                <a:cs typeface="Arial Hebrew" charset="-79"/>
              </a:rPr>
              <a:t>How Fast and How Precise?</a:t>
            </a:r>
            <a:endParaRPr kumimoji="1" lang="zh-CN" altLang="en-US" sz="3600" b="1" dirty="0">
              <a:latin typeface="Arial Hebrew" charset="-79"/>
              <a:ea typeface="Arial Hebrew" charset="-79"/>
              <a:cs typeface="Arial Hebrew" charset="-79"/>
            </a:endParaRPr>
          </a:p>
        </p:txBody>
      </p:sp>
    </p:spTree>
    <p:extLst>
      <p:ext uri="{BB962C8B-B14F-4D97-AF65-F5344CB8AC3E}">
        <p14:creationId xmlns:p14="http://schemas.microsoft.com/office/powerpoint/2010/main" val="767616791"/>
      </p:ext>
    </p:extLst>
  </p:cSld>
  <p:clrMapOvr>
    <a:masterClrMapping/>
  </p:clrMapOvr>
  <mc:AlternateContent xmlns:mc="http://schemas.openxmlformats.org/markup-compatibility/2006" xmlns:p14="http://schemas.microsoft.com/office/powerpoint/2010/main">
    <mc:Choice Requires="p14">
      <p:transition p14:dur="0" advTm="8586"/>
    </mc:Choice>
    <mc:Fallback xmlns="">
      <p:transition advTm="8586"/>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4797" y="2781111"/>
            <a:ext cx="2851009" cy="396915"/>
          </a:xfrm>
          <a:prstGeom prst="rect">
            <a:avLst/>
          </a:prstGeom>
        </p:spPr>
      </p:pic>
      <p:sp>
        <p:nvSpPr>
          <p:cNvPr id="29" name="文本框 28"/>
          <p:cNvSpPr txBox="1"/>
          <p:nvPr/>
        </p:nvSpPr>
        <p:spPr>
          <a:xfrm>
            <a:off x="423515" y="291738"/>
            <a:ext cx="338554" cy="461665"/>
          </a:xfrm>
          <a:prstGeom prst="rect">
            <a:avLst/>
          </a:prstGeom>
          <a:noFill/>
        </p:spPr>
        <p:txBody>
          <a:bodyPr wrap="none" rtlCol="0">
            <a:spAutoFit/>
          </a:bodyPr>
          <a:lstStyle/>
          <a:p>
            <a:r>
              <a:rPr kumimoji="1" lang="en-US" altLang="zh-CN" sz="2400" b="1" dirty="0">
                <a:solidFill>
                  <a:schemeClr val="bg1"/>
                </a:solidFill>
                <a:latin typeface="Arial Hebrew" charset="-79"/>
                <a:ea typeface="Arial Hebrew" charset="-79"/>
                <a:cs typeface="Arial Hebrew" charset="-79"/>
              </a:rPr>
              <a:t>2</a:t>
            </a:r>
            <a:endParaRPr kumimoji="1" lang="zh-CN" altLang="en-US" sz="2400" b="1" dirty="0">
              <a:solidFill>
                <a:schemeClr val="bg1"/>
              </a:solidFill>
              <a:latin typeface="Arial Hebrew" charset="-79"/>
              <a:ea typeface="Arial Hebrew" charset="-79"/>
              <a:cs typeface="Arial Hebrew" charset="-79"/>
            </a:endParaRPr>
          </a:p>
        </p:txBody>
      </p:sp>
      <p:sp>
        <p:nvSpPr>
          <p:cNvPr id="24" name="矩形 23"/>
          <p:cNvSpPr/>
          <p:nvPr/>
        </p:nvSpPr>
        <p:spPr>
          <a:xfrm>
            <a:off x="0" y="212276"/>
            <a:ext cx="10172631" cy="584775"/>
          </a:xfrm>
          <a:prstGeom prst="rect">
            <a:avLst/>
          </a:prstGeom>
        </p:spPr>
        <p:txBody>
          <a:bodyPr wrap="square">
            <a:spAutoFit/>
          </a:bodyPr>
          <a:lstStyle/>
          <a:p>
            <a:r>
              <a:rPr lang="en-US" altLang="zh-CN" sz="3200" b="1" dirty="0">
                <a:latin typeface="Arial Hebrew" charset="-79"/>
                <a:ea typeface="Arial Hebrew" charset="-79"/>
                <a:cs typeface="Arial Hebrew" charset="-79"/>
                <a:sym typeface="+mn-lt"/>
              </a:rPr>
              <a:t>  Performance</a:t>
            </a:r>
            <a:endParaRPr lang="zh-CN" altLang="en-US" sz="3200" b="1" dirty="0">
              <a:latin typeface="Arial Hebrew" charset="-79"/>
              <a:ea typeface="Arial Hebrew" charset="-79"/>
              <a:cs typeface="Arial Hebrew" charset="-79"/>
              <a:sym typeface="+mn-lt"/>
            </a:endParaRPr>
          </a:p>
        </p:txBody>
      </p:sp>
      <p:sp>
        <p:nvSpPr>
          <p:cNvPr id="25" name="文本框 24"/>
          <p:cNvSpPr txBox="1"/>
          <p:nvPr/>
        </p:nvSpPr>
        <p:spPr>
          <a:xfrm>
            <a:off x="5763968" y="2607227"/>
            <a:ext cx="5551731" cy="2369880"/>
          </a:xfrm>
          <a:prstGeom prst="rect">
            <a:avLst/>
          </a:prstGeom>
          <a:solidFill>
            <a:srgbClr val="FFFFFF"/>
          </a:solidFill>
        </p:spPr>
        <p:txBody>
          <a:bodyPr wrap="square" rtlCol="0">
            <a:spAutoFit/>
          </a:bodyPr>
          <a:lstStyle/>
          <a:p>
            <a:r>
              <a:rPr kumimoji="1" lang="en-US" altLang="zh-CN" sz="2800" b="1" dirty="0">
                <a:ln w="0"/>
                <a:effectLst>
                  <a:outerShdw blurRad="38100" dist="19050" dir="2700000" algn="tl" rotWithShape="0">
                    <a:schemeClr val="dk1">
                      <a:alpha val="40000"/>
                    </a:schemeClr>
                  </a:outerShdw>
                </a:effectLst>
                <a:latin typeface="Arial Hebrew" charset="-79"/>
                <a:ea typeface="Arial Hebrew" charset="-79"/>
                <a:cs typeface="Arial Hebrew" charset="-79"/>
              </a:rPr>
              <a:t>High Recall</a:t>
            </a:r>
          </a:p>
          <a:p>
            <a:endParaRPr kumimoji="1"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r>
              <a:rPr kumimoji="1"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rPr>
              <a:t>Detected &gt;100 serious bugs in ~30 extensively</a:t>
            </a:r>
            <a:r>
              <a:rPr kumimoji="1" lang="zh-CN" altLang="en-US" sz="20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rPr>
              <a:t>checked</a:t>
            </a:r>
            <a:r>
              <a:rPr kumimoji="1" lang="zh-CN" altLang="en-US" sz="20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rPr>
              <a:t>open</a:t>
            </a:r>
            <a:r>
              <a:rPr kumimoji="1" lang="zh-CN" altLang="en-US" sz="20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rPr>
              <a:t>source</a:t>
            </a:r>
            <a:r>
              <a:rPr kumimoji="1" lang="zh-CN" altLang="en-US" sz="20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rPr>
              <a:t>projects.</a:t>
            </a:r>
          </a:p>
          <a:p>
            <a:endParaRPr kumimoji="1"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r>
              <a:rPr kumimoji="1"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rPr>
              <a:t>Some bugs have been hidden for &gt;10 years</a:t>
            </a:r>
          </a:p>
          <a:p>
            <a:endParaRPr kumimoji="1"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30" name="文本框 29"/>
          <p:cNvSpPr txBox="1"/>
          <p:nvPr/>
        </p:nvSpPr>
        <p:spPr>
          <a:xfrm>
            <a:off x="5763968" y="837731"/>
            <a:ext cx="5551731" cy="1446550"/>
          </a:xfrm>
          <a:prstGeom prst="rect">
            <a:avLst/>
          </a:prstGeom>
          <a:solidFill>
            <a:srgbClr val="FFFFFF"/>
          </a:solidFill>
        </p:spPr>
        <p:txBody>
          <a:bodyPr wrap="square" rtlCol="0">
            <a:spAutoFit/>
          </a:bodyPr>
          <a:lstStyle/>
          <a:p>
            <a:r>
              <a:rPr kumimoji="1" lang="en-US" altLang="zh-CN" sz="2800" b="1" dirty="0">
                <a:ln w="0"/>
                <a:effectLst>
                  <a:outerShdw blurRad="38100" dist="19050" dir="2700000" algn="tl" rotWithShape="0">
                    <a:schemeClr val="dk1">
                      <a:alpha val="40000"/>
                    </a:schemeClr>
                  </a:outerShdw>
                </a:effectLst>
                <a:latin typeface="Arial Hebrew" charset="-79"/>
                <a:ea typeface="Arial Hebrew" charset="-79"/>
                <a:cs typeface="Arial Hebrew" charset="-79"/>
              </a:rPr>
              <a:t>Relatively Fast</a:t>
            </a:r>
          </a:p>
          <a:p>
            <a:endParaRPr kumimoji="1"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r>
              <a:rPr kumimoji="1"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rPr>
              <a:t>1.5 hours for MySQL, a 2 </a:t>
            </a:r>
            <a:r>
              <a:rPr kumimoji="1" lang="en-US" altLang="zh-CN" sz="2000" dirty="0" err="1">
                <a:ln w="0"/>
                <a:effectLst>
                  <a:outerShdw blurRad="38100" dist="19050" dir="2700000" algn="tl" rotWithShape="0">
                    <a:schemeClr val="dk1">
                      <a:alpha val="40000"/>
                    </a:schemeClr>
                  </a:outerShdw>
                </a:effectLst>
                <a:latin typeface="Arial Hebrew" charset="-79"/>
                <a:ea typeface="Arial Hebrew" charset="-79"/>
                <a:cs typeface="Arial Hebrew" charset="-79"/>
              </a:rPr>
              <a:t>MLoC</a:t>
            </a:r>
            <a:r>
              <a:rPr kumimoji="1"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rPr>
              <a:t> project, full path-sensitivity and 6-levels of calls </a:t>
            </a:r>
            <a:endParaRPr kumimoji="1" lang="zh-CN" altLang="en-US" sz="20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34" name="文本框 33"/>
          <p:cNvSpPr txBox="1"/>
          <p:nvPr/>
        </p:nvSpPr>
        <p:spPr>
          <a:xfrm>
            <a:off x="5763969" y="5162086"/>
            <a:ext cx="4816930" cy="1138773"/>
          </a:xfrm>
          <a:prstGeom prst="rect">
            <a:avLst/>
          </a:prstGeom>
          <a:solidFill>
            <a:srgbClr val="FFFFFF"/>
          </a:solidFill>
        </p:spPr>
        <p:txBody>
          <a:bodyPr wrap="square" rtlCol="0">
            <a:spAutoFit/>
          </a:bodyPr>
          <a:lstStyle/>
          <a:p>
            <a:r>
              <a:rPr kumimoji="1" lang="en-US" altLang="zh-CN" sz="2800" b="1" dirty="0">
                <a:ln w="0"/>
                <a:effectLst>
                  <a:outerShdw blurRad="38100" dist="19050" dir="2700000" algn="tl" rotWithShape="0">
                    <a:schemeClr val="dk1">
                      <a:alpha val="40000"/>
                    </a:schemeClr>
                  </a:outerShdw>
                </a:effectLst>
                <a:latin typeface="Arial Hebrew" charset="-79"/>
                <a:ea typeface="Arial Hebrew" charset="-79"/>
                <a:cs typeface="Arial Hebrew" charset="-79"/>
              </a:rPr>
              <a:t>Good Precision</a:t>
            </a:r>
          </a:p>
          <a:p>
            <a:endParaRPr kumimoji="1"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r>
              <a:rPr kumimoji="1"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rPr>
              <a:t>15% ~ 30% false positives</a:t>
            </a:r>
            <a:endParaRPr kumimoji="1" lang="zh-CN" altLang="en-US" sz="20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cxnSp>
        <p:nvCxnSpPr>
          <p:cNvPr id="35" name="直线连接符 34"/>
          <p:cNvCxnSpPr/>
          <p:nvPr/>
        </p:nvCxnSpPr>
        <p:spPr>
          <a:xfrm>
            <a:off x="4914887" y="924527"/>
            <a:ext cx="0" cy="5399784"/>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5" name="文本框 4"/>
          <p:cNvSpPr txBox="1"/>
          <p:nvPr/>
        </p:nvSpPr>
        <p:spPr>
          <a:xfrm>
            <a:off x="794572" y="3530908"/>
            <a:ext cx="3686009" cy="707886"/>
          </a:xfrm>
          <a:prstGeom prst="rect">
            <a:avLst/>
          </a:prstGeom>
          <a:noFill/>
        </p:spPr>
        <p:txBody>
          <a:bodyPr wrap="none" rtlCol="0">
            <a:spAutoFit/>
          </a:bodyPr>
          <a:lstStyle/>
          <a:p>
            <a:pPr algn="ctr"/>
            <a:r>
              <a:rPr kumimoji="1"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rPr>
              <a:t>Build on LLVM </a:t>
            </a:r>
          </a:p>
          <a:p>
            <a:pPr algn="ctr"/>
            <a:r>
              <a:rPr kumimoji="1"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rPr>
              <a:t>Checking Bugs in C/C++ Programs</a:t>
            </a:r>
          </a:p>
        </p:txBody>
      </p:sp>
    </p:spTree>
    <p:custDataLst>
      <p:tags r:id="rId1"/>
    </p:custDataLst>
    <p:extLst>
      <p:ext uri="{BB962C8B-B14F-4D97-AF65-F5344CB8AC3E}">
        <p14:creationId xmlns:p14="http://schemas.microsoft.com/office/powerpoint/2010/main" val="2080383143"/>
      </p:ext>
    </p:extLst>
  </p:cSld>
  <p:clrMapOvr>
    <a:masterClrMapping/>
  </p:clrMapOvr>
  <mc:AlternateContent xmlns:mc="http://schemas.openxmlformats.org/markup-compatibility/2006" xmlns:p14="http://schemas.microsoft.com/office/powerpoint/2010/main">
    <mc:Choice Requires="p14">
      <p:transition p14:dur="0" advTm="49877"/>
    </mc:Choice>
    <mc:Fallback xmlns="">
      <p:transition advTm="498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checkerboard(across)">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23515" y="291738"/>
            <a:ext cx="338554" cy="461665"/>
          </a:xfrm>
          <a:prstGeom prst="rect">
            <a:avLst/>
          </a:prstGeom>
          <a:noFill/>
        </p:spPr>
        <p:txBody>
          <a:bodyPr wrap="none" rtlCol="0">
            <a:spAutoFit/>
          </a:bodyPr>
          <a:lstStyle/>
          <a:p>
            <a:r>
              <a:rPr kumimoji="1" lang="en-US" altLang="zh-CN" sz="2400" b="1" dirty="0">
                <a:solidFill>
                  <a:schemeClr val="bg1"/>
                </a:solidFill>
                <a:latin typeface="Arial Hebrew" charset="-79"/>
                <a:ea typeface="Arial Hebrew" charset="-79"/>
                <a:cs typeface="Arial Hebrew" charset="-79"/>
              </a:rPr>
              <a:t>2</a:t>
            </a:r>
            <a:endParaRPr kumimoji="1" lang="zh-CN" altLang="en-US" sz="2400" b="1" dirty="0">
              <a:solidFill>
                <a:schemeClr val="bg1"/>
              </a:solidFill>
              <a:latin typeface="Arial Hebrew" charset="-79"/>
              <a:ea typeface="Arial Hebrew" charset="-79"/>
              <a:cs typeface="Arial Hebrew" charset="-79"/>
            </a:endParaRPr>
          </a:p>
        </p:txBody>
      </p:sp>
      <p:sp>
        <p:nvSpPr>
          <p:cNvPr id="5" name="文本框 4"/>
          <p:cNvSpPr txBox="1"/>
          <p:nvPr/>
        </p:nvSpPr>
        <p:spPr>
          <a:xfrm>
            <a:off x="2186147" y="1149254"/>
            <a:ext cx="1242648" cy="5078313"/>
          </a:xfrm>
          <a:prstGeom prst="rect">
            <a:avLst/>
          </a:prstGeom>
          <a:noFill/>
        </p:spPr>
        <p:txBody>
          <a:bodyPr wrap="none" rtlCol="0">
            <a:spAutoFit/>
          </a:bodyPr>
          <a:lstStyle/>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Arial Hebrew" charset="-79"/>
                <a:ea typeface="Arial Hebrew" charset="-79"/>
                <a:cs typeface="Arial Hebrew" charset="-79"/>
              </a:rPr>
              <a:t>mcf</a:t>
            </a:r>
            <a:endPar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pPr marL="285750" indent="-285750">
              <a:lnSpc>
                <a:spcPct val="150000"/>
              </a:lnSpc>
              <a:buSzPct val="60000"/>
              <a:buFont typeface="Wingdings" charset="2"/>
              <a:buChar char="n"/>
            </a:pPr>
            <a:r>
              <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rPr>
              <a:t>bzip2</a:t>
            </a: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Arial Hebrew" charset="-79"/>
                <a:ea typeface="Arial Hebrew" charset="-79"/>
                <a:cs typeface="Arial Hebrew" charset="-79"/>
              </a:rPr>
              <a:t>gzip</a:t>
            </a:r>
            <a:endPar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pPr marL="285750" indent="-285750">
              <a:lnSpc>
                <a:spcPct val="150000"/>
              </a:lnSpc>
              <a:buSzPct val="60000"/>
              <a:buFont typeface="Wingdings" charset="2"/>
              <a:buChar char="n"/>
            </a:pPr>
            <a:r>
              <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rPr>
              <a:t>parser</a:t>
            </a: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Arial Hebrew" charset="-79"/>
                <a:ea typeface="Arial Hebrew" charset="-79"/>
                <a:cs typeface="Arial Hebrew" charset="-79"/>
              </a:rPr>
              <a:t>vpr</a:t>
            </a:r>
            <a:endPar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pPr marL="285750" indent="-285750">
              <a:lnSpc>
                <a:spcPct val="150000"/>
              </a:lnSpc>
              <a:buSzPct val="60000"/>
              <a:buFont typeface="Wingdings" charset="2"/>
              <a:buChar char="n"/>
            </a:pPr>
            <a:r>
              <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rPr>
              <a:t>crafty</a:t>
            </a: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Arial Hebrew" charset="-79"/>
                <a:ea typeface="Arial Hebrew" charset="-79"/>
                <a:cs typeface="Arial Hebrew" charset="-79"/>
              </a:rPr>
              <a:t>twolf</a:t>
            </a:r>
            <a:endPar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pPr marL="285750" indent="-285750">
              <a:lnSpc>
                <a:spcPct val="150000"/>
              </a:lnSpc>
              <a:buSzPct val="60000"/>
              <a:buFont typeface="Wingdings" charset="2"/>
              <a:buChar char="n"/>
            </a:pPr>
            <a:r>
              <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rPr>
              <a:t>eon</a:t>
            </a:r>
          </a:p>
          <a:p>
            <a:pPr marL="285750" indent="-285750">
              <a:lnSpc>
                <a:spcPct val="150000"/>
              </a:lnSpc>
              <a:buSzPct val="60000"/>
              <a:buFont typeface="Wingdings" charset="2"/>
              <a:buChar char="n"/>
            </a:pPr>
            <a:r>
              <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rPr>
              <a:t>gap</a:t>
            </a:r>
          </a:p>
          <a:p>
            <a:pPr marL="285750" indent="-285750">
              <a:lnSpc>
                <a:spcPct val="150000"/>
              </a:lnSpc>
              <a:buSzPct val="60000"/>
              <a:buFont typeface="Wingdings" charset="2"/>
              <a:buChar char="n"/>
            </a:pPr>
            <a:r>
              <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rPr>
              <a:t>vortex</a:t>
            </a: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Arial Hebrew" charset="-79"/>
                <a:ea typeface="Arial Hebrew" charset="-79"/>
                <a:cs typeface="Arial Hebrew" charset="-79"/>
              </a:rPr>
              <a:t>perlbmk</a:t>
            </a:r>
            <a:endPar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Arial Hebrew" charset="-79"/>
                <a:ea typeface="Arial Hebrew" charset="-79"/>
                <a:cs typeface="Arial Hebrew" charset="-79"/>
              </a:rPr>
              <a:t>gcc</a:t>
            </a:r>
            <a:endParaRPr kumimoji="1" lang="zh-CN" altLang="en-US"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6" name="文本框 5"/>
          <p:cNvSpPr txBox="1"/>
          <p:nvPr/>
        </p:nvSpPr>
        <p:spPr>
          <a:xfrm>
            <a:off x="7215342" y="1149254"/>
            <a:ext cx="1742528" cy="5078313"/>
          </a:xfrm>
          <a:prstGeom prst="rect">
            <a:avLst/>
          </a:prstGeom>
          <a:noFill/>
        </p:spPr>
        <p:txBody>
          <a:bodyPr wrap="none" rtlCol="0">
            <a:spAutoFit/>
          </a:bodyPr>
          <a:lstStyle/>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Arial Hebrew" charset="-79"/>
                <a:ea typeface="Arial Hebrew" charset="-79"/>
                <a:cs typeface="Arial Hebrew" charset="-79"/>
              </a:rPr>
              <a:t>webassembly</a:t>
            </a:r>
            <a:endPar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Arial Hebrew" charset="-79"/>
                <a:ea typeface="Arial Hebrew" charset="-79"/>
                <a:cs typeface="Arial Hebrew" charset="-79"/>
              </a:rPr>
              <a:t>darknet</a:t>
            </a:r>
            <a:endPar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pPr marL="285750" indent="-285750">
              <a:lnSpc>
                <a:spcPct val="150000"/>
              </a:lnSpc>
              <a:buSzPct val="60000"/>
              <a:buFont typeface="Wingdings" charset="2"/>
              <a:buChar char="n"/>
            </a:pPr>
            <a:r>
              <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rPr>
              <a:t>html5-parser</a:t>
            </a: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Arial Hebrew" charset="-79"/>
                <a:ea typeface="Arial Hebrew" charset="-79"/>
                <a:cs typeface="Arial Hebrew" charset="-79"/>
              </a:rPr>
              <a:t>tmux</a:t>
            </a:r>
            <a:endPar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Arial Hebrew" charset="-79"/>
                <a:ea typeface="Arial Hebrew" charset="-79"/>
                <a:cs typeface="Arial Hebrew" charset="-79"/>
              </a:rPr>
              <a:t>libssh</a:t>
            </a:r>
            <a:endPar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Arial Hebrew" charset="-79"/>
                <a:ea typeface="Arial Hebrew" charset="-79"/>
                <a:cs typeface="Arial Hebrew" charset="-79"/>
              </a:rPr>
              <a:t>goaccess</a:t>
            </a:r>
            <a:endPar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Arial Hebrew" charset="-79"/>
                <a:ea typeface="Arial Hebrew" charset="-79"/>
                <a:cs typeface="Arial Hebrew" charset="-79"/>
              </a:rPr>
              <a:t>shadowsocks</a:t>
            </a:r>
            <a:endPar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Arial Hebrew" charset="-79"/>
                <a:ea typeface="Arial Hebrew" charset="-79"/>
                <a:cs typeface="Arial Hebrew" charset="-79"/>
              </a:rPr>
              <a:t>swoole</a:t>
            </a:r>
            <a:endPar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Arial Hebrew" charset="-79"/>
                <a:ea typeface="Arial Hebrew" charset="-79"/>
                <a:cs typeface="Arial Hebrew" charset="-79"/>
              </a:rPr>
              <a:t>libuv</a:t>
            </a:r>
            <a:endPar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pPr marL="285750" indent="-285750">
              <a:lnSpc>
                <a:spcPct val="150000"/>
              </a:lnSpc>
              <a:buSzPct val="60000"/>
              <a:buFont typeface="Wingdings" charset="2"/>
              <a:buChar char="n"/>
            </a:pPr>
            <a:r>
              <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rPr>
              <a:t>transmission</a:t>
            </a: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Arial Hebrew" charset="-79"/>
                <a:ea typeface="Arial Hebrew" charset="-79"/>
                <a:cs typeface="Arial Hebrew" charset="-79"/>
              </a:rPr>
              <a:t>git</a:t>
            </a:r>
            <a:endPar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pPr marL="285750" indent="-285750">
              <a:lnSpc>
                <a:spcPct val="150000"/>
              </a:lnSpc>
              <a:buSzPct val="60000"/>
              <a:buFont typeface="Wingdings" charset="2"/>
              <a:buChar char="n"/>
            </a:pPr>
            <a:r>
              <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rPr>
              <a:t>vim</a:t>
            </a:r>
          </a:p>
        </p:txBody>
      </p:sp>
      <p:sp>
        <p:nvSpPr>
          <p:cNvPr id="7" name="矩形 6"/>
          <p:cNvSpPr/>
          <p:nvPr/>
        </p:nvSpPr>
        <p:spPr>
          <a:xfrm>
            <a:off x="9795632" y="1149254"/>
            <a:ext cx="1629103" cy="2585323"/>
          </a:xfrm>
          <a:prstGeom prst="rect">
            <a:avLst/>
          </a:prstGeom>
        </p:spPr>
        <p:txBody>
          <a:bodyPr wrap="square">
            <a:spAutoFit/>
          </a:bodyPr>
          <a:lstStyle/>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Arial Hebrew" charset="-79"/>
                <a:ea typeface="Arial Hebrew" charset="-79"/>
                <a:cs typeface="Arial Hebrew" charset="-79"/>
              </a:rPr>
              <a:t>wrk</a:t>
            </a:r>
            <a:endPar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Arial Hebrew" charset="-79"/>
                <a:ea typeface="Arial Hebrew" charset="-79"/>
                <a:cs typeface="Arial Hebrew" charset="-79"/>
              </a:rPr>
              <a:t>libicu</a:t>
            </a:r>
            <a:endPar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Arial Hebrew" charset="-79"/>
                <a:ea typeface="Arial Hebrew" charset="-79"/>
                <a:cs typeface="Arial Hebrew" charset="-79"/>
              </a:rPr>
              <a:t>php</a:t>
            </a:r>
            <a:endPar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Arial Hebrew" charset="-79"/>
                <a:ea typeface="Arial Hebrew" charset="-79"/>
                <a:cs typeface="Arial Hebrew" charset="-79"/>
              </a:rPr>
              <a:t>ffmpeg</a:t>
            </a:r>
            <a:endPar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Arial Hebrew" charset="-79"/>
                <a:ea typeface="Arial Hebrew" charset="-79"/>
                <a:cs typeface="Arial Hebrew" charset="-79"/>
              </a:rPr>
              <a:t>mysql</a:t>
            </a:r>
            <a:endPar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Arial Hebrew" charset="-79"/>
                <a:ea typeface="Arial Hebrew" charset="-79"/>
                <a:cs typeface="Arial Hebrew" charset="-79"/>
              </a:rPr>
              <a:t>firefox</a:t>
            </a:r>
            <a:endParaRPr kumimoji="1" lang="zh-CN" altLang="en-US"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pic>
        <p:nvPicPr>
          <p:cNvPr id="1026" name="Picture 2" descr="PEC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607" y="3167987"/>
            <a:ext cx="647207" cy="9442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ge result for githu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4635" y="3203237"/>
            <a:ext cx="2255912" cy="75009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8">
            <a:extLst>
              <a:ext uri="{FF2B5EF4-FFF2-40B4-BE49-F238E27FC236}">
                <a16:creationId xmlns="" xmlns:a16="http://schemas.microsoft.com/office/drawing/2014/main" id="{CD4FCF37-1FB8-4BD7-8E0F-FBDA7A55DD33}"/>
              </a:ext>
            </a:extLst>
          </p:cNvPr>
          <p:cNvSpPr/>
          <p:nvPr/>
        </p:nvSpPr>
        <p:spPr>
          <a:xfrm>
            <a:off x="3997" y="185431"/>
            <a:ext cx="4067629" cy="584775"/>
          </a:xfrm>
          <a:prstGeom prst="rect">
            <a:avLst/>
          </a:prstGeom>
        </p:spPr>
        <p:txBody>
          <a:bodyPr wrap="square">
            <a:spAutoFit/>
          </a:bodyPr>
          <a:lstStyle/>
          <a:p>
            <a:r>
              <a:rPr lang="en-US" altLang="zh-CN" sz="3200" b="1" dirty="0">
                <a:solidFill>
                  <a:sysClr val="windowText" lastClr="000000"/>
                </a:solidFill>
                <a:latin typeface="Arial Hebrew" charset="-79"/>
                <a:ea typeface="Arial Hebrew" charset="-79"/>
                <a:cs typeface="Arial Hebrew" charset="-79"/>
                <a:sym typeface="+mn-lt"/>
              </a:rPr>
              <a:t>  Benchmarks</a:t>
            </a:r>
            <a:endParaRPr lang="tr-TR" sz="3200" b="1" dirty="0">
              <a:solidFill>
                <a:sysClr val="windowText" lastClr="000000"/>
              </a:solidFill>
              <a:latin typeface="Arial Hebrew" charset="-79"/>
              <a:ea typeface="Arial Hebrew" charset="-79"/>
              <a:cs typeface="Arial Hebrew" charset="-79"/>
              <a:sym typeface="+mn-lt"/>
            </a:endParaRPr>
          </a:p>
        </p:txBody>
      </p:sp>
    </p:spTree>
    <p:custDataLst>
      <p:tags r:id="rId1"/>
    </p:custDataLst>
    <p:extLst>
      <p:ext uri="{BB962C8B-B14F-4D97-AF65-F5344CB8AC3E}">
        <p14:creationId xmlns:p14="http://schemas.microsoft.com/office/powerpoint/2010/main" val="1299907315"/>
      </p:ext>
    </p:extLst>
  </p:cSld>
  <p:clrMapOvr>
    <a:masterClrMapping/>
  </p:clrMapOvr>
  <mc:AlternateContent xmlns:mc="http://schemas.openxmlformats.org/markup-compatibility/2006" xmlns:p14="http://schemas.microsoft.com/office/powerpoint/2010/main">
    <mc:Choice Requires="p14">
      <p:transition p14:dur="0" advTm="16800"/>
    </mc:Choice>
    <mc:Fallback xmlns="">
      <p:transition advTm="168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checkerboard(across)">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nodeType="withEffect">
                                  <p:stCondLst>
                                    <p:cond delay="0"/>
                                  </p:stCondLst>
                                  <p:childTnLst>
                                    <p:set>
                                      <p:cBhvr>
                                        <p:cTn id="20" dur="1" fill="hold">
                                          <p:stCondLst>
                                            <p:cond delay="0"/>
                                          </p:stCondLst>
                                        </p:cTn>
                                        <p:tgtEl>
                                          <p:spTgt spid="1030"/>
                                        </p:tgtEl>
                                        <p:attrNameLst>
                                          <p:attrName>style.visibility</p:attrName>
                                        </p:attrNameLst>
                                      </p:cBhvr>
                                      <p:to>
                                        <p:strVal val="visible"/>
                                      </p:to>
                                    </p:set>
                                    <p:animEffect transition="in" filter="blinds(horizontal)">
                                      <p:cBhvr>
                                        <p:cTn id="21"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8">
            <a:extLst>
              <a:ext uri="{FF2B5EF4-FFF2-40B4-BE49-F238E27FC236}">
                <a16:creationId xmlns="" xmlns:a16="http://schemas.microsoft.com/office/drawing/2014/main" id="{CD4FCF37-1FB8-4BD7-8E0F-FBDA7A55DD33}"/>
              </a:ext>
            </a:extLst>
          </p:cNvPr>
          <p:cNvSpPr/>
          <p:nvPr/>
        </p:nvSpPr>
        <p:spPr>
          <a:xfrm>
            <a:off x="3999" y="185431"/>
            <a:ext cx="4067629" cy="584775"/>
          </a:xfrm>
          <a:prstGeom prst="rect">
            <a:avLst/>
          </a:prstGeom>
        </p:spPr>
        <p:txBody>
          <a:bodyPr wrap="square">
            <a:spAutoFit/>
          </a:bodyPr>
          <a:lstStyle/>
          <a:p>
            <a:r>
              <a:rPr lang="en-US" altLang="zh-CN" sz="3200" b="1" dirty="0">
                <a:solidFill>
                  <a:sysClr val="windowText" lastClr="000000"/>
                </a:solidFill>
                <a:latin typeface="Arial Hebrew" charset="-79"/>
                <a:ea typeface="Arial Hebrew" charset="-79"/>
                <a:cs typeface="Arial Hebrew" charset="-79"/>
                <a:sym typeface="+mn-lt"/>
              </a:rPr>
              <a:t>  Benchmarks</a:t>
            </a:r>
            <a:endParaRPr lang="tr-TR" sz="3200" b="1" dirty="0">
              <a:solidFill>
                <a:sysClr val="windowText" lastClr="000000"/>
              </a:solidFill>
              <a:latin typeface="Arial Hebrew" charset="-79"/>
              <a:ea typeface="Arial Hebrew" charset="-79"/>
              <a:cs typeface="Arial Hebrew" charset="-79"/>
              <a:sym typeface="+mn-lt"/>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183" y="812195"/>
            <a:ext cx="8538779" cy="5586227"/>
          </a:xfrm>
          <a:prstGeom prst="rect">
            <a:avLst/>
          </a:prstGeom>
          <a:ln>
            <a:noFill/>
          </a:ln>
          <a:effectLst>
            <a:outerShdw blurRad="190500" algn="tl" rotWithShape="0">
              <a:srgbClr val="000000">
                <a:alpha val="70000"/>
              </a:srgbClr>
            </a:outerShdw>
          </a:effectLst>
        </p:spPr>
      </p:pic>
      <p:sp>
        <p:nvSpPr>
          <p:cNvPr id="13" name="右中括号 12"/>
          <p:cNvSpPr/>
          <p:nvPr/>
        </p:nvSpPr>
        <p:spPr>
          <a:xfrm flipH="1">
            <a:off x="2396533" y="2995447"/>
            <a:ext cx="77650" cy="3016469"/>
          </a:xfrm>
          <a:prstGeom prst="righ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Arial Hebrew" charset="-79"/>
              <a:ea typeface="Arial Hebrew" charset="-79"/>
              <a:cs typeface="Arial Hebrew" charset="-79"/>
            </a:endParaRPr>
          </a:p>
        </p:txBody>
      </p:sp>
      <p:sp>
        <p:nvSpPr>
          <p:cNvPr id="16" name="右中括号 15"/>
          <p:cNvSpPr/>
          <p:nvPr/>
        </p:nvSpPr>
        <p:spPr>
          <a:xfrm flipH="1">
            <a:off x="2401753" y="1992572"/>
            <a:ext cx="72000" cy="930407"/>
          </a:xfrm>
          <a:prstGeom prst="righ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Arial Hebrew" charset="-79"/>
              <a:ea typeface="Arial Hebrew" charset="-79"/>
              <a:cs typeface="Arial Hebrew" charset="-79"/>
            </a:endParaRPr>
          </a:p>
        </p:txBody>
      </p:sp>
      <p:sp>
        <p:nvSpPr>
          <p:cNvPr id="17" name="右中括号 16"/>
          <p:cNvSpPr/>
          <p:nvPr/>
        </p:nvSpPr>
        <p:spPr>
          <a:xfrm flipH="1">
            <a:off x="2401802" y="1383559"/>
            <a:ext cx="72000" cy="520262"/>
          </a:xfrm>
          <a:prstGeom prst="righ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Arial Hebrew" charset="-79"/>
              <a:ea typeface="Arial Hebrew" charset="-79"/>
              <a:cs typeface="Arial Hebrew" charset="-79"/>
            </a:endParaRPr>
          </a:p>
        </p:txBody>
      </p:sp>
      <p:sp>
        <p:nvSpPr>
          <p:cNvPr id="14" name="文本框 13"/>
          <p:cNvSpPr txBox="1"/>
          <p:nvPr/>
        </p:nvSpPr>
        <p:spPr>
          <a:xfrm>
            <a:off x="996158" y="4180515"/>
            <a:ext cx="1160894" cy="646331"/>
          </a:xfrm>
          <a:prstGeom prst="rect">
            <a:avLst/>
          </a:prstGeom>
          <a:noFill/>
        </p:spPr>
        <p:txBody>
          <a:bodyPr wrap="none" rtlCol="0">
            <a:spAutoFit/>
          </a:bodyPr>
          <a:lstStyle/>
          <a:p>
            <a:pPr algn="ctr"/>
            <a:r>
              <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rPr>
              <a:t>21</a:t>
            </a:r>
          </a:p>
          <a:p>
            <a:pPr algn="ctr"/>
            <a:r>
              <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rPr>
              <a:t>&lt; 100KLoC</a:t>
            </a:r>
            <a:endParaRPr kumimoji="1" lang="zh-CN" altLang="en-US"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19" name="文本框 18"/>
          <p:cNvSpPr txBox="1"/>
          <p:nvPr/>
        </p:nvSpPr>
        <p:spPr>
          <a:xfrm>
            <a:off x="937006" y="2087913"/>
            <a:ext cx="1322798" cy="646331"/>
          </a:xfrm>
          <a:prstGeom prst="rect">
            <a:avLst/>
          </a:prstGeom>
          <a:noFill/>
        </p:spPr>
        <p:txBody>
          <a:bodyPr wrap="none" rtlCol="0">
            <a:spAutoFit/>
          </a:bodyPr>
          <a:lstStyle/>
          <a:p>
            <a:pPr algn="ctr"/>
            <a:r>
              <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rPr>
              <a:t>6</a:t>
            </a:r>
          </a:p>
          <a:p>
            <a:r>
              <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rPr>
              <a:t>&lt; 1,000KLoC</a:t>
            </a:r>
            <a:endParaRPr kumimoji="1" lang="zh-CN" altLang="en-US"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20" name="文本框 19"/>
          <p:cNvSpPr txBox="1"/>
          <p:nvPr/>
        </p:nvSpPr>
        <p:spPr>
          <a:xfrm>
            <a:off x="940424" y="1320524"/>
            <a:ext cx="1322798" cy="646331"/>
          </a:xfrm>
          <a:prstGeom prst="rect">
            <a:avLst/>
          </a:prstGeom>
          <a:noFill/>
        </p:spPr>
        <p:txBody>
          <a:bodyPr wrap="none" rtlCol="0">
            <a:spAutoFit/>
          </a:bodyPr>
          <a:lstStyle/>
          <a:p>
            <a:pPr algn="ctr"/>
            <a:r>
              <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rPr>
              <a:t>3</a:t>
            </a:r>
          </a:p>
          <a:p>
            <a:r>
              <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rPr>
              <a:t>&gt; 1,000KLoC</a:t>
            </a:r>
            <a:endParaRPr kumimoji="1" lang="zh-CN" altLang="en-US"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graphicFrame>
        <p:nvGraphicFramePr>
          <p:cNvPr id="7" name="表格 6"/>
          <p:cNvGraphicFramePr>
            <a:graphicFrameLocks noGrp="1"/>
          </p:cNvGraphicFramePr>
          <p:nvPr>
            <p:extLst>
              <p:ext uri="{D42A27DB-BD31-4B8C-83A1-F6EECF244321}">
                <p14:modId xmlns:p14="http://schemas.microsoft.com/office/powerpoint/2010/main" val="726911514"/>
              </p:ext>
            </p:extLst>
          </p:nvPr>
        </p:nvGraphicFramePr>
        <p:xfrm>
          <a:off x="7592490" y="3167169"/>
          <a:ext cx="2362934" cy="1828800"/>
        </p:xfrm>
        <a:graphic>
          <a:graphicData uri="http://schemas.openxmlformats.org/drawingml/2006/table">
            <a:tbl>
              <a:tblPr firstRow="1" bandRow="1">
                <a:tableStyleId>{5C22544A-7EE6-4342-B048-85BDC9FD1C3A}</a:tableStyleId>
              </a:tblPr>
              <a:tblGrid>
                <a:gridCol w="1527591">
                  <a:extLst>
                    <a:ext uri="{9D8B030D-6E8A-4147-A177-3AD203B41FA5}">
                      <a16:colId xmlns="" xmlns:a16="http://schemas.microsoft.com/office/drawing/2014/main" val="20000"/>
                    </a:ext>
                  </a:extLst>
                </a:gridCol>
                <a:gridCol w="835343">
                  <a:extLst>
                    <a:ext uri="{9D8B030D-6E8A-4147-A177-3AD203B41FA5}">
                      <a16:colId xmlns="" xmlns:a16="http://schemas.microsoft.com/office/drawing/2014/main" val="20001"/>
                    </a:ext>
                  </a:extLst>
                </a:gridCol>
              </a:tblGrid>
              <a:tr h="370840">
                <a:tc>
                  <a:txBody>
                    <a:bodyPr/>
                    <a:lstStyle/>
                    <a:p>
                      <a:r>
                        <a:rPr lang="en-US" altLang="zh-CN" sz="2400" dirty="0"/>
                        <a:t>Project</a:t>
                      </a:r>
                      <a:endParaRPr lang="zh-CN" altLang="en-US" sz="2400" dirty="0"/>
                    </a:p>
                  </a:txBody>
                  <a:tcPr/>
                </a:tc>
                <a:tc>
                  <a:txBody>
                    <a:bodyPr/>
                    <a:lstStyle/>
                    <a:p>
                      <a:r>
                        <a:rPr lang="en-US" altLang="zh-CN" sz="2400" dirty="0" err="1"/>
                        <a:t>LoC</a:t>
                      </a:r>
                      <a:endParaRPr lang="zh-CN" altLang="en-US" sz="2400" dirty="0"/>
                    </a:p>
                  </a:txBody>
                  <a:tcPr/>
                </a:tc>
                <a:extLst>
                  <a:ext uri="{0D108BD9-81ED-4DB2-BD59-A6C34878D82A}">
                    <a16:rowId xmlns="" xmlns:a16="http://schemas.microsoft.com/office/drawing/2014/main" val="10000"/>
                  </a:ext>
                </a:extLst>
              </a:tr>
              <a:tr h="370840">
                <a:tc>
                  <a:txBody>
                    <a:bodyPr/>
                    <a:lstStyle/>
                    <a:p>
                      <a:r>
                        <a:rPr lang="en-US" altLang="zh-CN" sz="2400" dirty="0" err="1"/>
                        <a:t>firefox</a:t>
                      </a:r>
                      <a:endParaRPr lang="zh-CN" altLang="en-US" sz="2400" dirty="0"/>
                    </a:p>
                  </a:txBody>
                  <a:tcPr/>
                </a:tc>
                <a:tc>
                  <a:txBody>
                    <a:bodyPr/>
                    <a:lstStyle/>
                    <a:p>
                      <a:r>
                        <a:rPr lang="en-US" altLang="zh-CN" sz="2400" dirty="0"/>
                        <a:t>8M</a:t>
                      </a:r>
                      <a:endParaRPr lang="zh-CN" altLang="en-US" sz="2400" dirty="0"/>
                    </a:p>
                  </a:txBody>
                  <a:tcPr/>
                </a:tc>
                <a:extLst>
                  <a:ext uri="{0D108BD9-81ED-4DB2-BD59-A6C34878D82A}">
                    <a16:rowId xmlns="" xmlns:a16="http://schemas.microsoft.com/office/drawing/2014/main" val="10001"/>
                  </a:ext>
                </a:extLst>
              </a:tr>
              <a:tr h="370840">
                <a:tc>
                  <a:txBody>
                    <a:bodyPr/>
                    <a:lstStyle/>
                    <a:p>
                      <a:r>
                        <a:rPr lang="en-US" altLang="zh-CN" sz="2400" dirty="0" err="1"/>
                        <a:t>mysql</a:t>
                      </a:r>
                      <a:endParaRPr lang="zh-CN" altLang="en-US" sz="2400" dirty="0"/>
                    </a:p>
                  </a:txBody>
                  <a:tcPr/>
                </a:tc>
                <a:tc>
                  <a:txBody>
                    <a:bodyPr/>
                    <a:lstStyle/>
                    <a:p>
                      <a:r>
                        <a:rPr lang="en-US" altLang="zh-CN" sz="2400" dirty="0"/>
                        <a:t>2M</a:t>
                      </a:r>
                      <a:endParaRPr lang="zh-CN" altLang="en-US" sz="2400" dirty="0"/>
                    </a:p>
                  </a:txBody>
                  <a:tcPr/>
                </a:tc>
                <a:extLst>
                  <a:ext uri="{0D108BD9-81ED-4DB2-BD59-A6C34878D82A}">
                    <a16:rowId xmlns="" xmlns:a16="http://schemas.microsoft.com/office/drawing/2014/main" val="10002"/>
                  </a:ext>
                </a:extLst>
              </a:tr>
              <a:tr h="370840">
                <a:tc>
                  <a:txBody>
                    <a:bodyPr/>
                    <a:lstStyle/>
                    <a:p>
                      <a:r>
                        <a:rPr lang="en-US" altLang="zh-CN" sz="2400" dirty="0" err="1"/>
                        <a:t>ffmpeg</a:t>
                      </a:r>
                      <a:endParaRPr lang="zh-CN" altLang="en-US" sz="2400" dirty="0"/>
                    </a:p>
                  </a:txBody>
                  <a:tcPr/>
                </a:tc>
                <a:tc>
                  <a:txBody>
                    <a:bodyPr/>
                    <a:lstStyle/>
                    <a:p>
                      <a:r>
                        <a:rPr lang="en-US" altLang="zh-CN" sz="2400" dirty="0"/>
                        <a:t>1M</a:t>
                      </a:r>
                      <a:endParaRPr lang="zh-CN" altLang="en-US" sz="2400" dirty="0"/>
                    </a:p>
                  </a:txBody>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13361784"/>
      </p:ext>
    </p:extLst>
  </p:cSld>
  <p:clrMapOvr>
    <a:masterClrMapping/>
  </p:clrMapOvr>
  <mc:AlternateContent xmlns:mc="http://schemas.openxmlformats.org/markup-compatibility/2006" xmlns:p14="http://schemas.microsoft.com/office/powerpoint/2010/main">
    <mc:Choice Requires="p14">
      <p:transition p14:dur="0" advTm="23312"/>
    </mc:Choice>
    <mc:Fallback xmlns="">
      <p:transition advTm="23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77378" y="1535533"/>
            <a:ext cx="8490856" cy="3785652"/>
          </a:xfrm>
          <a:prstGeom prst="rect">
            <a:avLst/>
          </a:prstGeom>
          <a:noFill/>
        </p:spPr>
        <p:txBody>
          <a:bodyPr wrap="square" rtlCol="0">
            <a:spAutoFit/>
          </a:bodyPr>
          <a:lstStyle/>
          <a:p>
            <a:pPr marL="457200" indent="-457200">
              <a:buSzPct val="50000"/>
              <a:buFont typeface="Wingdings" charset="2"/>
              <a:buChar char="l"/>
            </a:pPr>
            <a:r>
              <a:rPr kumimoji="1" lang="en-US" altLang="zh-CN" sz="2800" dirty="0">
                <a:latin typeface="Arial Hebrew" charset="-79"/>
                <a:ea typeface="Arial Hebrew" charset="-79"/>
                <a:cs typeface="Arial Hebrew" charset="-79"/>
              </a:rPr>
              <a:t>Single</a:t>
            </a:r>
            <a:r>
              <a:rPr kumimoji="1" lang="zh-CN" altLang="en-US" sz="2800" dirty="0">
                <a:latin typeface="Arial Hebrew" charset="-79"/>
                <a:ea typeface="Arial Hebrew" charset="-79"/>
                <a:cs typeface="Arial Hebrew" charset="-79"/>
              </a:rPr>
              <a:t> </a:t>
            </a:r>
            <a:r>
              <a:rPr kumimoji="1" lang="en-US" altLang="zh-CN" sz="2800" dirty="0">
                <a:latin typeface="Arial Hebrew" charset="-79"/>
                <a:ea typeface="Arial Hebrew" charset="-79"/>
                <a:cs typeface="Arial Hebrew" charset="-79"/>
              </a:rPr>
              <a:t>commodity</a:t>
            </a:r>
            <a:r>
              <a:rPr kumimoji="1" lang="zh-CN" altLang="en-US" sz="2800" dirty="0">
                <a:latin typeface="Arial Hebrew" charset="-79"/>
                <a:ea typeface="Arial Hebrew" charset="-79"/>
                <a:cs typeface="Arial Hebrew" charset="-79"/>
              </a:rPr>
              <a:t> </a:t>
            </a:r>
            <a:r>
              <a:rPr kumimoji="1" lang="en-US" altLang="zh-CN" sz="2800" dirty="0">
                <a:latin typeface="Arial Hebrew" charset="-79"/>
                <a:ea typeface="Arial Hebrew" charset="-79"/>
                <a:cs typeface="Arial Hebrew" charset="-79"/>
              </a:rPr>
              <a:t>16-way</a:t>
            </a:r>
            <a:r>
              <a:rPr kumimoji="1" lang="zh-CN" altLang="en-US" sz="2800" dirty="0">
                <a:latin typeface="Arial Hebrew" charset="-79"/>
                <a:ea typeface="Arial Hebrew" charset="-79"/>
                <a:cs typeface="Arial Hebrew" charset="-79"/>
              </a:rPr>
              <a:t> </a:t>
            </a:r>
            <a:r>
              <a:rPr kumimoji="1" lang="en-US" altLang="zh-CN" sz="2800" dirty="0">
                <a:latin typeface="Arial Hebrew" charset="-79"/>
                <a:ea typeface="Arial Hebrew" charset="-79"/>
                <a:cs typeface="Arial Hebrew" charset="-79"/>
              </a:rPr>
              <a:t>server</a:t>
            </a:r>
          </a:p>
          <a:p>
            <a:pPr marL="457200" indent="-457200">
              <a:buSzPct val="50000"/>
              <a:buFont typeface="Wingdings" charset="2"/>
              <a:buChar char="l"/>
            </a:pPr>
            <a:endParaRPr kumimoji="1" lang="en-HK" altLang="zh-CN" sz="2800" dirty="0">
              <a:latin typeface="Arial Hebrew" charset="-79"/>
              <a:ea typeface="Arial Hebrew" charset="-79"/>
              <a:cs typeface="Arial Hebrew" charset="-79"/>
            </a:endParaRPr>
          </a:p>
          <a:p>
            <a:pPr marL="457200" indent="-457200">
              <a:buSzPct val="50000"/>
              <a:buFont typeface="Wingdings" charset="2"/>
              <a:buChar char="l"/>
            </a:pPr>
            <a:r>
              <a:rPr kumimoji="1" lang="en-US" altLang="zh-CN" sz="2800" dirty="0">
                <a:latin typeface="Arial Hebrew" charset="-79"/>
                <a:ea typeface="Arial Hebrew" charset="-79"/>
                <a:cs typeface="Arial Hebrew" charset="-79"/>
              </a:rPr>
              <a:t>Comparison</a:t>
            </a:r>
            <a:r>
              <a:rPr kumimoji="1" lang="zh-CN" altLang="en-US" sz="2800" dirty="0">
                <a:latin typeface="Arial Hebrew" charset="-79"/>
                <a:ea typeface="Arial Hebrew" charset="-79"/>
                <a:cs typeface="Arial Hebrew" charset="-79"/>
              </a:rPr>
              <a:t> </a:t>
            </a:r>
            <a:r>
              <a:rPr kumimoji="1" lang="en-US" altLang="zh-CN" sz="2800" dirty="0">
                <a:latin typeface="Arial Hebrew" charset="-79"/>
                <a:ea typeface="Arial Hebrew" charset="-79"/>
                <a:cs typeface="Arial Hebrew" charset="-79"/>
              </a:rPr>
              <a:t>to</a:t>
            </a:r>
            <a:r>
              <a:rPr kumimoji="1" lang="zh-CN" altLang="en-US" sz="2800" dirty="0">
                <a:latin typeface="Arial Hebrew" charset="-79"/>
                <a:ea typeface="Arial Hebrew" charset="-79"/>
                <a:cs typeface="Arial Hebrew" charset="-79"/>
              </a:rPr>
              <a:t> </a:t>
            </a:r>
            <a:r>
              <a:rPr kumimoji="1" lang="en-US" altLang="zh-CN" sz="2800" dirty="0">
                <a:latin typeface="Arial Hebrew" charset="-79"/>
                <a:ea typeface="Arial Hebrew" charset="-79"/>
                <a:cs typeface="Arial Hebrew" charset="-79"/>
              </a:rPr>
              <a:t>both</a:t>
            </a:r>
            <a:r>
              <a:rPr kumimoji="1" lang="zh-CN" altLang="en-US" sz="2800" dirty="0">
                <a:latin typeface="Arial Hebrew" charset="-79"/>
                <a:ea typeface="Arial Hebrew" charset="-79"/>
                <a:cs typeface="Arial Hebrew" charset="-79"/>
              </a:rPr>
              <a:t> </a:t>
            </a:r>
            <a:r>
              <a:rPr kumimoji="1" lang="en-US" altLang="zh-CN" sz="2800" dirty="0">
                <a:latin typeface="Arial Hebrew" charset="-79"/>
                <a:ea typeface="Arial Hebrew" charset="-79"/>
                <a:cs typeface="Arial Hebrew" charset="-79"/>
              </a:rPr>
              <a:t>academic</a:t>
            </a:r>
            <a:r>
              <a:rPr kumimoji="1" lang="zh-CN" altLang="en-US" sz="2800" dirty="0">
                <a:latin typeface="Arial Hebrew" charset="-79"/>
                <a:ea typeface="Arial Hebrew" charset="-79"/>
                <a:cs typeface="Arial Hebrew" charset="-79"/>
              </a:rPr>
              <a:t> </a:t>
            </a:r>
            <a:r>
              <a:rPr kumimoji="1" lang="en-US" altLang="zh-CN" sz="2800" dirty="0">
                <a:latin typeface="Arial Hebrew" charset="-79"/>
                <a:ea typeface="Arial Hebrew" charset="-79"/>
                <a:cs typeface="Arial Hebrew" charset="-79"/>
              </a:rPr>
              <a:t>and</a:t>
            </a:r>
            <a:r>
              <a:rPr kumimoji="1" lang="zh-CN" altLang="en-US" sz="2800" dirty="0">
                <a:latin typeface="Arial Hebrew" charset="-79"/>
                <a:ea typeface="Arial Hebrew" charset="-79"/>
                <a:cs typeface="Arial Hebrew" charset="-79"/>
              </a:rPr>
              <a:t> </a:t>
            </a:r>
            <a:r>
              <a:rPr kumimoji="1" lang="en-US" altLang="zh-CN" sz="2800" dirty="0">
                <a:latin typeface="Arial Hebrew" charset="-79"/>
                <a:ea typeface="Arial Hebrew" charset="-79"/>
                <a:cs typeface="Arial Hebrew" charset="-79"/>
              </a:rPr>
              <a:t>industrial</a:t>
            </a:r>
            <a:r>
              <a:rPr kumimoji="1" lang="zh-CN" altLang="en-US" sz="2800" dirty="0">
                <a:latin typeface="Arial Hebrew" charset="-79"/>
                <a:ea typeface="Arial Hebrew" charset="-79"/>
                <a:cs typeface="Arial Hebrew" charset="-79"/>
              </a:rPr>
              <a:t> </a:t>
            </a:r>
            <a:r>
              <a:rPr kumimoji="1" lang="en-US" altLang="zh-CN" sz="2800" dirty="0">
                <a:latin typeface="Arial Hebrew" charset="-79"/>
                <a:ea typeface="Arial Hebrew" charset="-79"/>
                <a:cs typeface="Arial Hebrew" charset="-79"/>
              </a:rPr>
              <a:t>tools </a:t>
            </a:r>
          </a:p>
          <a:p>
            <a:pPr marL="914400" lvl="1" indent="-457200">
              <a:buSzPct val="50000"/>
              <a:buFont typeface="Wingdings" charset="2"/>
              <a:buChar char="l"/>
            </a:pPr>
            <a:r>
              <a:rPr kumimoji="1" lang="en-US" altLang="zh-CN" sz="2400" dirty="0">
                <a:latin typeface="Arial Hebrew" charset="-79"/>
                <a:ea typeface="Arial Hebrew" charset="-79"/>
                <a:cs typeface="Arial Hebrew" charset="-79"/>
              </a:rPr>
              <a:t>SVF</a:t>
            </a:r>
            <a:r>
              <a:rPr kumimoji="1" lang="zh-CN" altLang="en-US" sz="2400" dirty="0">
                <a:latin typeface="Arial Hebrew" charset="-79"/>
                <a:ea typeface="Arial Hebrew" charset="-79"/>
                <a:cs typeface="Arial Hebrew" charset="-79"/>
              </a:rPr>
              <a:t> </a:t>
            </a:r>
            <a:r>
              <a:rPr kumimoji="1" lang="en-US" altLang="zh-CN" sz="2400" dirty="0">
                <a:latin typeface="Arial Hebrew" charset="-79"/>
                <a:ea typeface="Arial Hebrew" charset="-79"/>
                <a:cs typeface="Arial Hebrew" charset="-79"/>
              </a:rPr>
              <a:t>/</a:t>
            </a:r>
            <a:r>
              <a:rPr kumimoji="1" lang="zh-CN" altLang="en-US" sz="2400" dirty="0">
                <a:latin typeface="Arial Hebrew" charset="-79"/>
                <a:ea typeface="Arial Hebrew" charset="-79"/>
                <a:cs typeface="Arial Hebrew" charset="-79"/>
              </a:rPr>
              <a:t> </a:t>
            </a:r>
            <a:r>
              <a:rPr kumimoji="1" lang="en-US" altLang="zh-CN" sz="2400" dirty="0">
                <a:latin typeface="Arial Hebrew" charset="-79"/>
                <a:ea typeface="Arial Hebrew" charset="-79"/>
                <a:cs typeface="Arial Hebrew" charset="-79"/>
              </a:rPr>
              <a:t>Clang</a:t>
            </a:r>
            <a:r>
              <a:rPr kumimoji="1" lang="zh-CN" altLang="en-US" sz="2400" dirty="0">
                <a:latin typeface="Arial Hebrew" charset="-79"/>
                <a:ea typeface="Arial Hebrew" charset="-79"/>
                <a:cs typeface="Arial Hebrew" charset="-79"/>
              </a:rPr>
              <a:t> </a:t>
            </a:r>
            <a:r>
              <a:rPr kumimoji="1" lang="en-US" altLang="zh-CN" sz="2400" dirty="0">
                <a:latin typeface="Arial Hebrew" charset="-79"/>
                <a:ea typeface="Arial Hebrew" charset="-79"/>
                <a:cs typeface="Arial Hebrew" charset="-79"/>
              </a:rPr>
              <a:t>Static</a:t>
            </a:r>
            <a:r>
              <a:rPr kumimoji="1" lang="zh-CN" altLang="en-US" sz="2400" dirty="0">
                <a:latin typeface="Arial Hebrew" charset="-79"/>
                <a:ea typeface="Arial Hebrew" charset="-79"/>
                <a:cs typeface="Arial Hebrew" charset="-79"/>
              </a:rPr>
              <a:t> </a:t>
            </a:r>
            <a:r>
              <a:rPr kumimoji="1" lang="en-US" altLang="zh-CN" sz="2400" dirty="0">
                <a:latin typeface="Arial Hebrew" charset="-79"/>
                <a:ea typeface="Arial Hebrew" charset="-79"/>
                <a:cs typeface="Arial Hebrew" charset="-79"/>
              </a:rPr>
              <a:t>Analyzer</a:t>
            </a:r>
            <a:r>
              <a:rPr kumimoji="1" lang="zh-CN" altLang="en-US" sz="2400" dirty="0">
                <a:latin typeface="Arial Hebrew" charset="-79"/>
                <a:ea typeface="Arial Hebrew" charset="-79"/>
                <a:cs typeface="Arial Hebrew" charset="-79"/>
              </a:rPr>
              <a:t> </a:t>
            </a:r>
            <a:r>
              <a:rPr kumimoji="1" lang="en-US" altLang="zh-CN" sz="2400" dirty="0">
                <a:latin typeface="Arial Hebrew" charset="-79"/>
                <a:ea typeface="Arial Hebrew" charset="-79"/>
                <a:cs typeface="Arial Hebrew" charset="-79"/>
              </a:rPr>
              <a:t>/</a:t>
            </a:r>
            <a:r>
              <a:rPr kumimoji="1" lang="zh-CN" altLang="en-US" sz="2400" dirty="0">
                <a:latin typeface="Arial Hebrew" charset="-79"/>
                <a:ea typeface="Arial Hebrew" charset="-79"/>
                <a:cs typeface="Arial Hebrew" charset="-79"/>
              </a:rPr>
              <a:t> </a:t>
            </a:r>
            <a:r>
              <a:rPr kumimoji="1" lang="en-US" altLang="zh-CN" sz="2400" dirty="0">
                <a:latin typeface="Arial Hebrew" charset="-79"/>
                <a:ea typeface="Arial Hebrew" charset="-79"/>
                <a:cs typeface="Arial Hebrew" charset="-79"/>
              </a:rPr>
              <a:t>Facebook</a:t>
            </a:r>
            <a:r>
              <a:rPr kumimoji="1" lang="zh-CN" altLang="en-US" sz="2400" dirty="0">
                <a:latin typeface="Arial Hebrew" charset="-79"/>
                <a:ea typeface="Arial Hebrew" charset="-79"/>
                <a:cs typeface="Arial Hebrew" charset="-79"/>
              </a:rPr>
              <a:t> </a:t>
            </a:r>
            <a:r>
              <a:rPr kumimoji="1" lang="en-US" altLang="zh-CN" sz="2400" dirty="0">
                <a:latin typeface="Arial Hebrew" charset="-79"/>
                <a:ea typeface="Arial Hebrew" charset="-79"/>
                <a:cs typeface="Arial Hebrew" charset="-79"/>
              </a:rPr>
              <a:t>Infer</a:t>
            </a:r>
          </a:p>
          <a:p>
            <a:pPr marL="914400" lvl="1" indent="-457200">
              <a:buSzPct val="50000"/>
              <a:buFont typeface="Wingdings" charset="2"/>
              <a:buChar char="l"/>
            </a:pPr>
            <a:endParaRPr kumimoji="1" lang="en-US" altLang="zh-CN" sz="2400" dirty="0">
              <a:latin typeface="Arial Hebrew" charset="-79"/>
              <a:ea typeface="Arial Hebrew" charset="-79"/>
              <a:cs typeface="Arial Hebrew" charset="-79"/>
            </a:endParaRPr>
          </a:p>
          <a:p>
            <a:pPr marL="457200" indent="-457200">
              <a:buSzPct val="50000"/>
              <a:buFont typeface="Wingdings" charset="2"/>
              <a:buChar char="l"/>
            </a:pPr>
            <a:r>
              <a:rPr kumimoji="1" lang="en-US" altLang="zh-CN" sz="2800" dirty="0">
                <a:latin typeface="Arial Hebrew" charset="-79"/>
                <a:ea typeface="Arial Hebrew" charset="-79"/>
                <a:cs typeface="Arial Hebrew" charset="-79"/>
              </a:rPr>
              <a:t>High</a:t>
            </a:r>
            <a:r>
              <a:rPr kumimoji="1" lang="zh-CN" altLang="en-US" sz="2800" dirty="0">
                <a:latin typeface="Arial Hebrew" charset="-79"/>
                <a:ea typeface="Arial Hebrew" charset="-79"/>
                <a:cs typeface="Arial Hebrew" charset="-79"/>
              </a:rPr>
              <a:t> </a:t>
            </a:r>
            <a:r>
              <a:rPr kumimoji="1" lang="en-US" altLang="zh-CN" sz="2800" dirty="0">
                <a:latin typeface="Arial Hebrew" charset="-79"/>
                <a:ea typeface="Arial Hebrew" charset="-79"/>
                <a:cs typeface="Arial Hebrew" charset="-79"/>
              </a:rPr>
              <a:t>bar</a:t>
            </a:r>
            <a:r>
              <a:rPr kumimoji="1" lang="zh-CN" altLang="en-US" sz="2800" dirty="0">
                <a:latin typeface="Arial Hebrew" charset="-79"/>
                <a:ea typeface="Arial Hebrew" charset="-79"/>
                <a:cs typeface="Arial Hebrew" charset="-79"/>
              </a:rPr>
              <a:t> </a:t>
            </a:r>
            <a:r>
              <a:rPr kumimoji="1" lang="en-US" altLang="zh-CN" sz="2800" dirty="0">
                <a:latin typeface="Arial Hebrew" charset="-79"/>
                <a:ea typeface="Arial Hebrew" charset="-79"/>
                <a:cs typeface="Arial Hebrew" charset="-79"/>
              </a:rPr>
              <a:t>to</a:t>
            </a:r>
            <a:r>
              <a:rPr kumimoji="1" lang="zh-CN" altLang="en-US" sz="2800" dirty="0">
                <a:latin typeface="Arial Hebrew" charset="-79"/>
                <a:ea typeface="Arial Hebrew" charset="-79"/>
                <a:cs typeface="Arial Hebrew" charset="-79"/>
              </a:rPr>
              <a:t> </a:t>
            </a:r>
            <a:r>
              <a:rPr kumimoji="1" lang="en-US" altLang="zh-CN" sz="2800" dirty="0">
                <a:latin typeface="Arial Hebrew" charset="-79"/>
                <a:ea typeface="Arial Hebrew" charset="-79"/>
                <a:cs typeface="Arial Hebrew" charset="-79"/>
              </a:rPr>
              <a:t>quantify</a:t>
            </a:r>
            <a:r>
              <a:rPr kumimoji="1" lang="zh-CN" altLang="en-US" sz="2800" dirty="0">
                <a:latin typeface="Arial Hebrew" charset="-79"/>
                <a:ea typeface="Arial Hebrew" charset="-79"/>
                <a:cs typeface="Arial Hebrew" charset="-79"/>
              </a:rPr>
              <a:t> </a:t>
            </a:r>
            <a:r>
              <a:rPr kumimoji="1" lang="en-US" altLang="zh-CN" sz="2800" dirty="0">
                <a:latin typeface="Arial Hebrew" charset="-79"/>
                <a:ea typeface="Arial Hebrew" charset="-79"/>
                <a:cs typeface="Arial Hebrew" charset="-79"/>
              </a:rPr>
              <a:t>bug</a:t>
            </a:r>
            <a:r>
              <a:rPr kumimoji="1" lang="zh-CN" altLang="en-US" sz="2800" dirty="0">
                <a:latin typeface="Arial Hebrew" charset="-79"/>
                <a:ea typeface="Arial Hebrew" charset="-79"/>
                <a:cs typeface="Arial Hebrew" charset="-79"/>
              </a:rPr>
              <a:t> </a:t>
            </a:r>
            <a:r>
              <a:rPr kumimoji="1" lang="en-US" altLang="zh-CN" sz="2800" dirty="0">
                <a:latin typeface="Arial Hebrew" charset="-79"/>
                <a:ea typeface="Arial Hebrew" charset="-79"/>
                <a:cs typeface="Arial Hebrew" charset="-79"/>
              </a:rPr>
              <a:t>finding</a:t>
            </a:r>
            <a:r>
              <a:rPr kumimoji="1" lang="zh-CN" altLang="en-US" sz="2800" dirty="0">
                <a:latin typeface="Arial Hebrew" charset="-79"/>
                <a:ea typeface="Arial Hebrew" charset="-79"/>
                <a:cs typeface="Arial Hebrew" charset="-79"/>
              </a:rPr>
              <a:t> </a:t>
            </a:r>
            <a:r>
              <a:rPr kumimoji="1" lang="en-US" altLang="zh-CN" sz="2800" dirty="0">
                <a:latin typeface="Arial Hebrew" charset="-79"/>
                <a:ea typeface="Arial Hebrew" charset="-79"/>
                <a:cs typeface="Arial Hebrew" charset="-79"/>
              </a:rPr>
              <a:t>capabilities</a:t>
            </a:r>
            <a:r>
              <a:rPr kumimoji="1" lang="zh-CN" altLang="en-US" sz="2800" dirty="0">
                <a:latin typeface="Arial Hebrew" charset="-79"/>
                <a:ea typeface="Arial Hebrew" charset="-79"/>
                <a:cs typeface="Arial Hebrew" charset="-79"/>
              </a:rPr>
              <a:t> </a:t>
            </a:r>
            <a:endParaRPr kumimoji="1" lang="en-HK" altLang="zh-CN" sz="2800" dirty="0">
              <a:latin typeface="Arial Hebrew" charset="-79"/>
              <a:ea typeface="Arial Hebrew" charset="-79"/>
              <a:cs typeface="Arial Hebrew" charset="-79"/>
            </a:endParaRPr>
          </a:p>
          <a:p>
            <a:pPr marL="914400" lvl="1" indent="-457200">
              <a:buSzPct val="50000"/>
              <a:buFont typeface="Wingdings" charset="2"/>
              <a:buChar char="l"/>
            </a:pPr>
            <a:r>
              <a:rPr kumimoji="1" lang="en-US" altLang="zh-CN" sz="2400" b="1" dirty="0">
                <a:latin typeface="Arial Hebrew" charset="-79"/>
                <a:ea typeface="Arial Hebrew" charset="-79"/>
                <a:cs typeface="Arial Hebrew" charset="-79"/>
              </a:rPr>
              <a:t>Count</a:t>
            </a:r>
            <a:r>
              <a:rPr kumimoji="1" lang="zh-CN" altLang="en-US" sz="2400" b="1" dirty="0">
                <a:latin typeface="Arial Hebrew" charset="-79"/>
                <a:ea typeface="Arial Hebrew" charset="-79"/>
                <a:cs typeface="Arial Hebrew" charset="-79"/>
              </a:rPr>
              <a:t> </a:t>
            </a:r>
            <a:r>
              <a:rPr kumimoji="1" lang="en-US" altLang="zh-CN" sz="2400" b="1" dirty="0">
                <a:latin typeface="Arial Hebrew" charset="-79"/>
                <a:ea typeface="Arial Hebrew" charset="-79"/>
                <a:cs typeface="Arial Hebrew" charset="-79"/>
              </a:rPr>
              <a:t>as</a:t>
            </a:r>
            <a:r>
              <a:rPr kumimoji="1" lang="zh-CN" altLang="en-US" sz="2400" b="1" dirty="0">
                <a:latin typeface="Arial Hebrew" charset="-79"/>
                <a:ea typeface="Arial Hebrew" charset="-79"/>
                <a:cs typeface="Arial Hebrew" charset="-79"/>
              </a:rPr>
              <a:t> </a:t>
            </a:r>
            <a:r>
              <a:rPr kumimoji="1" lang="en-US" altLang="zh-CN" sz="2400" b="1" dirty="0">
                <a:latin typeface="Arial Hebrew" charset="-79"/>
                <a:ea typeface="Arial Hebrew" charset="-79"/>
                <a:cs typeface="Arial Hebrew" charset="-79"/>
              </a:rPr>
              <a:t>a</a:t>
            </a:r>
            <a:r>
              <a:rPr kumimoji="1" lang="zh-CN" altLang="en-US" sz="2400" b="1" dirty="0">
                <a:latin typeface="Arial Hebrew" charset="-79"/>
                <a:ea typeface="Arial Hebrew" charset="-79"/>
                <a:cs typeface="Arial Hebrew" charset="-79"/>
              </a:rPr>
              <a:t> </a:t>
            </a:r>
            <a:r>
              <a:rPr kumimoji="1" lang="en-US" altLang="zh-CN" sz="2400" b="1" dirty="0">
                <a:latin typeface="Arial Hebrew" charset="-79"/>
                <a:ea typeface="Arial Hebrew" charset="-79"/>
                <a:cs typeface="Arial Hebrew" charset="-79"/>
              </a:rPr>
              <a:t>true bug</a:t>
            </a:r>
            <a:r>
              <a:rPr kumimoji="1" lang="zh-CN" altLang="en-US" sz="2400" b="1" dirty="0">
                <a:latin typeface="Arial Hebrew" charset="-79"/>
                <a:ea typeface="Arial Hebrew" charset="-79"/>
                <a:cs typeface="Arial Hebrew" charset="-79"/>
              </a:rPr>
              <a:t> </a:t>
            </a:r>
            <a:r>
              <a:rPr kumimoji="1" lang="en-US" altLang="zh-CN" sz="2400" b="1" dirty="0">
                <a:latin typeface="Arial Hebrew" charset="-79"/>
                <a:ea typeface="Arial Hebrew" charset="-79"/>
                <a:cs typeface="Arial Hebrew" charset="-79"/>
              </a:rPr>
              <a:t>only</a:t>
            </a:r>
            <a:r>
              <a:rPr kumimoji="1" lang="zh-CN" altLang="en-US" sz="2400" b="1" dirty="0">
                <a:latin typeface="Arial Hebrew" charset="-79"/>
                <a:ea typeface="Arial Hebrew" charset="-79"/>
                <a:cs typeface="Arial Hebrew" charset="-79"/>
              </a:rPr>
              <a:t> </a:t>
            </a:r>
            <a:r>
              <a:rPr kumimoji="1" lang="en-US" altLang="zh-CN" sz="2400" b="1" dirty="0">
                <a:latin typeface="Arial Hebrew" charset="-79"/>
                <a:ea typeface="Arial Hebrew" charset="-79"/>
                <a:cs typeface="Arial Hebrew" charset="-79"/>
              </a:rPr>
              <a:t>if </a:t>
            </a:r>
            <a:r>
              <a:rPr kumimoji="1" lang="en-US" altLang="zh-CN" sz="2400" b="1" dirty="0" smtClean="0">
                <a:latin typeface="Arial Hebrew" charset="-79"/>
                <a:ea typeface="Arial Hebrew" charset="-79"/>
                <a:cs typeface="Arial Hebrew" charset="-79"/>
              </a:rPr>
              <a:t>a report is</a:t>
            </a:r>
            <a:r>
              <a:rPr kumimoji="1" lang="zh-CN" altLang="en-US" sz="2400" b="1" dirty="0" smtClean="0">
                <a:latin typeface="Arial Hebrew" charset="-79"/>
                <a:ea typeface="Arial Hebrew" charset="-79"/>
                <a:cs typeface="Arial Hebrew" charset="-79"/>
              </a:rPr>
              <a:t> </a:t>
            </a:r>
            <a:r>
              <a:rPr kumimoji="1" lang="en-US" altLang="zh-CN" sz="2400" b="1" dirty="0">
                <a:latin typeface="Arial Hebrew" charset="-79"/>
                <a:ea typeface="Arial Hebrew" charset="-79"/>
                <a:cs typeface="Arial Hebrew" charset="-79"/>
              </a:rPr>
              <a:t>confirmed by the developers</a:t>
            </a:r>
            <a:r>
              <a:rPr kumimoji="1" lang="en-US" altLang="zh-CN" sz="2800" b="1" dirty="0">
                <a:latin typeface="Arial Hebrew" charset="-79"/>
                <a:ea typeface="Arial Hebrew" charset="-79"/>
                <a:cs typeface="Arial Hebrew" charset="-79"/>
              </a:rPr>
              <a:t>.</a:t>
            </a:r>
            <a:endParaRPr kumimoji="1" lang="zh-CN" altLang="en-US" sz="2800" b="1" dirty="0">
              <a:latin typeface="Arial Hebrew" charset="-79"/>
              <a:ea typeface="Arial Hebrew" charset="-79"/>
              <a:cs typeface="Arial Hebrew" charset="-79"/>
            </a:endParaRPr>
          </a:p>
          <a:p>
            <a:pPr marL="457200" indent="-457200">
              <a:buFont typeface="Courier New" panose="02070309020205020404" pitchFamily="49" charset="0"/>
              <a:buChar char="o"/>
            </a:pPr>
            <a:endParaRPr kumimoji="1" lang="en-US" altLang="zh-CN" sz="2800" dirty="0">
              <a:latin typeface="Arial Hebrew" charset="-79"/>
              <a:ea typeface="Arial Hebrew" charset="-79"/>
              <a:cs typeface="Arial Hebrew" charset="-79"/>
            </a:endParaRPr>
          </a:p>
        </p:txBody>
      </p:sp>
      <p:sp>
        <p:nvSpPr>
          <p:cNvPr id="3" name="文本框 2"/>
          <p:cNvSpPr txBox="1"/>
          <p:nvPr/>
        </p:nvSpPr>
        <p:spPr>
          <a:xfrm>
            <a:off x="23348" y="209168"/>
            <a:ext cx="320786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altLang="zh-CN" sz="3200" b="1" i="0" u="none" strike="noStrike" cap="none" spc="0" normalizeH="0" baseline="0" dirty="0">
                <a:ln>
                  <a:noFill/>
                </a:ln>
                <a:solidFill>
                  <a:srgbClr val="000000"/>
                </a:solidFill>
                <a:effectLst/>
                <a:uFillTx/>
                <a:latin typeface="Arial Hebrew" charset="-79"/>
                <a:ea typeface="Arial Hebrew" charset="-79"/>
                <a:cs typeface="Arial Hebrew" charset="-79"/>
                <a:sym typeface="Helvetica Light"/>
              </a:rPr>
              <a:t>  Evaluation</a:t>
            </a:r>
            <a:r>
              <a:rPr kumimoji="0" lang="en-US" altLang="zh-CN" sz="3200" b="1" i="0" u="none" strike="noStrike" cap="none" spc="0" normalizeH="0" dirty="0">
                <a:ln>
                  <a:noFill/>
                </a:ln>
                <a:solidFill>
                  <a:srgbClr val="000000"/>
                </a:solidFill>
                <a:effectLst/>
                <a:uFillTx/>
                <a:latin typeface="Arial Hebrew" charset="-79"/>
                <a:ea typeface="Arial Hebrew" charset="-79"/>
                <a:cs typeface="Arial Hebrew" charset="-79"/>
                <a:sym typeface="Helvetica Light"/>
              </a:rPr>
              <a:t> Setup</a:t>
            </a:r>
            <a:endParaRPr kumimoji="0" lang="zh-CN" altLang="en-US" sz="3200" b="1" i="0" u="none" strike="noStrike" cap="none" spc="0" normalizeH="0" baseline="0" dirty="0">
              <a:ln>
                <a:noFill/>
              </a:ln>
              <a:solidFill>
                <a:srgbClr val="000000"/>
              </a:solidFill>
              <a:effectLst/>
              <a:uFillTx/>
              <a:latin typeface="Arial Hebrew" charset="-79"/>
              <a:ea typeface="Arial Hebrew" charset="-79"/>
              <a:cs typeface="Arial Hebrew" charset="-79"/>
              <a:sym typeface="Helvetica Light"/>
            </a:endParaRPr>
          </a:p>
        </p:txBody>
      </p:sp>
    </p:spTree>
    <p:custDataLst>
      <p:tags r:id="rId1"/>
    </p:custDataLst>
    <p:extLst>
      <p:ext uri="{BB962C8B-B14F-4D97-AF65-F5344CB8AC3E}">
        <p14:creationId xmlns:p14="http://schemas.microsoft.com/office/powerpoint/2010/main" val="2035602023"/>
      </p:ext>
    </p:extLst>
  </p:cSld>
  <p:clrMapOvr>
    <a:masterClrMapping/>
  </p:clrMapOvr>
  <mc:AlternateContent xmlns:mc="http://schemas.openxmlformats.org/markup-compatibility/2006" xmlns:p14="http://schemas.microsoft.com/office/powerpoint/2010/main">
    <mc:Choice Requires="p14">
      <p:transition p14:dur="0" advTm="34058"/>
    </mc:Choice>
    <mc:Fallback xmlns="">
      <p:transition advTm="34058"/>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23348" y="209168"/>
            <a:ext cx="7361182"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altLang="zh-CN" sz="3200" b="1" i="0" u="none" strike="noStrike" cap="none" spc="0" normalizeH="0" baseline="0" dirty="0">
                <a:ln>
                  <a:noFill/>
                </a:ln>
                <a:solidFill>
                  <a:srgbClr val="000000"/>
                </a:solidFill>
                <a:effectLst/>
                <a:uFillTx/>
                <a:latin typeface="Arial Hebrew" charset="-79"/>
                <a:ea typeface="Arial Hebrew" charset="-79"/>
                <a:cs typeface="Arial Hebrew" charset="-79"/>
                <a:sym typeface="Helvetica Light"/>
              </a:rPr>
              <a:t>  MySQL #87203: </a:t>
            </a:r>
            <a:r>
              <a:rPr lang="en-US" altLang="zh-CN" sz="3200" b="1" dirty="0">
                <a:latin typeface="Arial Hebrew" charset="-79"/>
                <a:ea typeface="Arial Hebrew" charset="-79"/>
                <a:cs typeface="Arial Hebrew" charset="-79"/>
              </a:rPr>
              <a:t>Use After Free in MySQL</a:t>
            </a:r>
            <a:endParaRPr kumimoji="0" lang="zh-CN" altLang="en-US" sz="3200" b="1" i="0" u="none" strike="noStrike" cap="none" spc="0" normalizeH="0" baseline="0" dirty="0">
              <a:ln>
                <a:noFill/>
              </a:ln>
              <a:solidFill>
                <a:srgbClr val="000000"/>
              </a:solidFill>
              <a:effectLst/>
              <a:uFillTx/>
              <a:latin typeface="Arial Hebrew" charset="-79"/>
              <a:ea typeface="Arial Hebrew" charset="-79"/>
              <a:cs typeface="Arial Hebrew" charset="-79"/>
              <a:sym typeface="Helvetica Light"/>
            </a:endParaRPr>
          </a:p>
        </p:txBody>
      </p:sp>
      <p:sp>
        <p:nvSpPr>
          <p:cNvPr id="2" name="矩形 1"/>
          <p:cNvSpPr/>
          <p:nvPr/>
        </p:nvSpPr>
        <p:spPr>
          <a:xfrm>
            <a:off x="0" y="3014402"/>
            <a:ext cx="6096000" cy="1200329"/>
          </a:xfrm>
          <a:prstGeom prst="rect">
            <a:avLst/>
          </a:prstGeom>
        </p:spPr>
        <p:txBody>
          <a:bodyPr>
            <a:spAutoFit/>
          </a:bodyPr>
          <a:lstStyle/>
          <a:p>
            <a:pPr algn="ctr" defTabSz="584200" hangingPunct="0"/>
            <a:r>
              <a:rPr lang="en-US" altLang="zh-CN" sz="24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Helvetica Light"/>
              </a:rPr>
              <a:t>One of the four use after free in MySQL </a:t>
            </a:r>
          </a:p>
          <a:p>
            <a:pPr algn="ctr" defTabSz="584200" hangingPunct="0"/>
            <a:r>
              <a:rPr lang="en-US" altLang="zh-CN" sz="24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Helvetica Light"/>
              </a:rPr>
              <a:t>A bug in an 1,000 </a:t>
            </a:r>
            <a:r>
              <a:rPr lang="en-US" altLang="zh-CN" sz="2400" dirty="0" err="1">
                <a:ln w="0"/>
                <a:effectLst>
                  <a:outerShdw blurRad="38100" dist="19050" dir="2700000" algn="tl" rotWithShape="0">
                    <a:schemeClr val="dk1">
                      <a:alpha val="40000"/>
                    </a:schemeClr>
                  </a:outerShdw>
                </a:effectLst>
                <a:latin typeface="Arial Hebrew" charset="-79"/>
                <a:ea typeface="Arial Hebrew" charset="-79"/>
                <a:cs typeface="Arial Hebrew" charset="-79"/>
                <a:sym typeface="Helvetica Light"/>
              </a:rPr>
              <a:t>LoC</a:t>
            </a:r>
            <a:r>
              <a:rPr lang="en-US" altLang="zh-CN" sz="24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Helvetica Light"/>
              </a:rPr>
              <a:t> function</a:t>
            </a:r>
          </a:p>
          <a:p>
            <a:pPr algn="ctr" defTabSz="584200" hangingPunct="0"/>
            <a:r>
              <a:rPr lang="en-US" altLang="zh-CN" sz="24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Helvetica Light"/>
              </a:rPr>
              <a:t>36 functions/11 compilation units</a:t>
            </a:r>
          </a:p>
        </p:txBody>
      </p:sp>
      <p:grpSp>
        <p:nvGrpSpPr>
          <p:cNvPr id="3" name="组 2"/>
          <p:cNvGrpSpPr/>
          <p:nvPr/>
        </p:nvGrpSpPr>
        <p:grpSpPr>
          <a:xfrm>
            <a:off x="6096000" y="1638207"/>
            <a:ext cx="6077712" cy="4640165"/>
            <a:chOff x="669204" y="1529025"/>
            <a:chExt cx="6077712" cy="4640165"/>
          </a:xfrm>
        </p:grpSpPr>
        <p:grpSp>
          <p:nvGrpSpPr>
            <p:cNvPr id="5" name="组合 4">
              <a:extLst>
                <a:ext uri="{FF2B5EF4-FFF2-40B4-BE49-F238E27FC236}">
                  <a16:creationId xmlns="" xmlns:a16="http://schemas.microsoft.com/office/drawing/2014/main" id="{A1F28DB0-DD0A-4FA0-86E6-5421C2470278}"/>
                </a:ext>
              </a:extLst>
            </p:cNvPr>
            <p:cNvGrpSpPr/>
            <p:nvPr/>
          </p:nvGrpSpPr>
          <p:grpSpPr>
            <a:xfrm>
              <a:off x="2786284" y="1605483"/>
              <a:ext cx="3960632" cy="1162457"/>
              <a:chOff x="7138021" y="2294285"/>
              <a:chExt cx="2695408" cy="1162457"/>
            </a:xfrm>
          </p:grpSpPr>
          <p:sp>
            <p:nvSpPr>
              <p:cNvPr id="9" name="Rectangle 27">
                <a:extLst>
                  <a:ext uri="{FF2B5EF4-FFF2-40B4-BE49-F238E27FC236}">
                    <a16:creationId xmlns="" xmlns:a16="http://schemas.microsoft.com/office/drawing/2014/main" id="{E976E6A3-1868-47F5-8100-BEFAE55D438A}"/>
                  </a:ext>
                </a:extLst>
              </p:cNvPr>
              <p:cNvSpPr/>
              <p:nvPr/>
            </p:nvSpPr>
            <p:spPr>
              <a:xfrm>
                <a:off x="7138021" y="2625745"/>
                <a:ext cx="2695408" cy="830997"/>
              </a:xfrm>
              <a:prstGeom prst="rect">
                <a:avLst/>
              </a:prstGeom>
            </p:spPr>
            <p:txBody>
              <a:bodyPr wrap="square">
                <a:spAutoFit/>
              </a:bodyPr>
              <a:lstStyle/>
              <a:p>
                <a:pPr>
                  <a:lnSpc>
                    <a:spcPct val="120000"/>
                  </a:lnSpc>
                </a:pPr>
                <a:r>
                  <a:rPr lang="tr-TR" sz="2000" dirty="0" err="1">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You</a:t>
                </a:r>
                <a:r>
                  <a:rPr lang="tr-TR" sz="20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 can do </a:t>
                </a:r>
                <a:r>
                  <a:rPr lang="tr-TR" sz="2000" dirty="0" err="1">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the</a:t>
                </a:r>
                <a:r>
                  <a:rPr lang="tr-TR" sz="20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 </a:t>
                </a:r>
                <a:r>
                  <a:rPr lang="tr-TR" sz="2000" dirty="0" err="1">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free</a:t>
                </a:r>
                <a:r>
                  <a:rPr lang="tr-TR" sz="20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 </a:t>
                </a:r>
                <a:r>
                  <a:rPr lang="tr-TR" sz="2000" dirty="0" err="1">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operations</a:t>
                </a:r>
                <a:r>
                  <a:rPr lang="tr-TR" sz="20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 </a:t>
                </a:r>
                <a:r>
                  <a:rPr lang="tr-TR" sz="2000" dirty="0" err="1">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three</a:t>
                </a:r>
                <a:r>
                  <a:rPr lang="tr-TR" sz="20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 </a:t>
                </a:r>
                <a:r>
                  <a:rPr lang="tr-TR" sz="2000" dirty="0" err="1">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times</a:t>
                </a:r>
                <a:r>
                  <a:rPr lang="tr-TR" sz="20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 in a </a:t>
                </a:r>
                <a:r>
                  <a:rPr lang="tr-TR" sz="2000" dirty="0" err="1">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row</a:t>
                </a:r>
                <a:r>
                  <a:rPr lang="tr-TR" sz="20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a:t>
                </a:r>
              </a:p>
            </p:txBody>
          </p:sp>
          <p:sp>
            <p:nvSpPr>
              <p:cNvPr id="10" name="Rectangle 28">
                <a:extLst>
                  <a:ext uri="{FF2B5EF4-FFF2-40B4-BE49-F238E27FC236}">
                    <a16:creationId xmlns="" xmlns:a16="http://schemas.microsoft.com/office/drawing/2014/main" id="{5C400AE8-F2A2-44CC-97C7-43FBAD19D694}"/>
                  </a:ext>
                </a:extLst>
              </p:cNvPr>
              <p:cNvSpPr/>
              <p:nvPr/>
            </p:nvSpPr>
            <p:spPr>
              <a:xfrm>
                <a:off x="7138022" y="2294285"/>
                <a:ext cx="2131831" cy="461665"/>
              </a:xfrm>
              <a:prstGeom prst="rect">
                <a:avLst/>
              </a:prstGeom>
            </p:spPr>
            <p:txBody>
              <a:bodyPr wrap="square">
                <a:spAutoFit/>
              </a:bodyPr>
              <a:lstStyle/>
              <a:p>
                <a:r>
                  <a:rPr lang="en-US" altLang="zh-CN" sz="2400" b="1" dirty="0">
                    <a:solidFill>
                      <a:sysClr val="windowText" lastClr="000000"/>
                    </a:solidFill>
                    <a:latin typeface="Arial Hebrew" charset="-79"/>
                    <a:ea typeface="Arial Hebrew" charset="-79"/>
                    <a:cs typeface="Arial Hebrew" charset="-79"/>
                    <a:sym typeface="+mn-lt"/>
                  </a:rPr>
                  <a:t>Refuse to confirm</a:t>
                </a:r>
                <a:endParaRPr lang="tr-TR" sz="2400" b="1" dirty="0">
                  <a:solidFill>
                    <a:sysClr val="windowText" lastClr="000000"/>
                  </a:solidFill>
                  <a:latin typeface="Arial Hebrew" charset="-79"/>
                  <a:ea typeface="Arial Hebrew" charset="-79"/>
                  <a:cs typeface="Arial Hebrew" charset="-79"/>
                  <a:sym typeface="+mn-lt"/>
                </a:endParaRPr>
              </a:p>
            </p:txBody>
          </p:sp>
        </p:grpSp>
        <p:sp>
          <p:nvSpPr>
            <p:cNvPr id="37" name="文本框 36"/>
            <p:cNvSpPr txBox="1"/>
            <p:nvPr/>
          </p:nvSpPr>
          <p:spPr>
            <a:xfrm>
              <a:off x="2223827" y="1529025"/>
              <a:ext cx="444758" cy="410369"/>
            </a:xfrm>
            <a:prstGeom prst="rect">
              <a:avLst/>
            </a:prstGeom>
            <a:ln w="38100"/>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000" b="1" i="0" u="none" strike="noStrike" normalizeH="0" baseline="0" dirty="0">
                  <a:ln w="0"/>
                  <a:solidFill>
                    <a:schemeClr val="accent1"/>
                  </a:solidFill>
                  <a:effectLst>
                    <a:outerShdw blurRad="38100" dist="25400" dir="5400000" algn="ctr" rotWithShape="0">
                      <a:srgbClr val="6E747A">
                        <a:alpha val="43000"/>
                      </a:srgbClr>
                    </a:outerShdw>
                  </a:effectLst>
                  <a:uFillTx/>
                  <a:latin typeface="Arial Hebrew" charset="-79"/>
                  <a:ea typeface="Arial Hebrew" charset="-79"/>
                  <a:cs typeface="Arial Hebrew" charset="-79"/>
                  <a:sym typeface="Helvetica Light"/>
                </a:rPr>
                <a:t>1</a:t>
              </a:r>
              <a:endParaRPr kumimoji="0" lang="zh-CN" altLang="en-US" sz="2000" b="1" i="0" u="none" strike="noStrike" normalizeH="0" baseline="0" dirty="0">
                <a:ln w="0"/>
                <a:solidFill>
                  <a:schemeClr val="accent1"/>
                </a:solidFill>
                <a:effectLst>
                  <a:outerShdw blurRad="38100" dist="25400" dir="5400000" algn="ctr" rotWithShape="0">
                    <a:srgbClr val="6E747A">
                      <a:alpha val="43000"/>
                    </a:srgbClr>
                  </a:outerShdw>
                </a:effectLst>
                <a:uFillTx/>
                <a:latin typeface="Arial Hebrew" charset="-79"/>
                <a:ea typeface="Arial Hebrew" charset="-79"/>
                <a:cs typeface="Arial Hebrew" charset="-79"/>
                <a:sym typeface="Helvetica Light"/>
              </a:endParaRPr>
            </a:p>
          </p:txBody>
        </p:sp>
        <p:grpSp>
          <p:nvGrpSpPr>
            <p:cNvPr id="38" name="组合 4">
              <a:extLst>
                <a:ext uri="{FF2B5EF4-FFF2-40B4-BE49-F238E27FC236}">
                  <a16:creationId xmlns="" xmlns:a16="http://schemas.microsoft.com/office/drawing/2014/main" id="{A1F28DB0-DD0A-4FA0-86E6-5421C2470278}"/>
                </a:ext>
              </a:extLst>
            </p:cNvPr>
            <p:cNvGrpSpPr/>
            <p:nvPr/>
          </p:nvGrpSpPr>
          <p:grpSpPr>
            <a:xfrm>
              <a:off x="1936944" y="3268564"/>
              <a:ext cx="3960632" cy="1162457"/>
              <a:chOff x="7138021" y="2294285"/>
              <a:chExt cx="2695408" cy="1162457"/>
            </a:xfrm>
          </p:grpSpPr>
          <p:sp>
            <p:nvSpPr>
              <p:cNvPr id="39" name="Rectangle 27">
                <a:extLst>
                  <a:ext uri="{FF2B5EF4-FFF2-40B4-BE49-F238E27FC236}">
                    <a16:creationId xmlns="" xmlns:a16="http://schemas.microsoft.com/office/drawing/2014/main" id="{E976E6A3-1868-47F5-8100-BEFAE55D438A}"/>
                  </a:ext>
                </a:extLst>
              </p:cNvPr>
              <p:cNvSpPr/>
              <p:nvPr/>
            </p:nvSpPr>
            <p:spPr>
              <a:xfrm>
                <a:off x="7138021" y="2625745"/>
                <a:ext cx="2695408" cy="830997"/>
              </a:xfrm>
              <a:prstGeom prst="rect">
                <a:avLst/>
              </a:prstGeom>
            </p:spPr>
            <p:txBody>
              <a:bodyPr wrap="square">
                <a:spAutoFit/>
              </a:bodyPr>
              <a:lstStyle/>
              <a:p>
                <a:pPr>
                  <a:lnSpc>
                    <a:spcPct val="120000"/>
                  </a:lnSpc>
                </a:pPr>
                <a:r>
                  <a:rPr lang="tr-TR" sz="2000" dirty="0" err="1">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We</a:t>
                </a:r>
                <a:r>
                  <a:rPr lang="tr-TR" sz="20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 do a lot of </a:t>
                </a:r>
                <a:r>
                  <a:rPr lang="tr-TR" sz="2000" dirty="0" err="1">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analysis</a:t>
                </a:r>
                <a:r>
                  <a:rPr lang="tr-TR" sz="20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 </a:t>
                </a:r>
                <a:r>
                  <a:rPr lang="is-IS" sz="20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 This remains “Not a Bug”.</a:t>
                </a:r>
                <a:endParaRPr lang="tr-TR" sz="20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endParaRPr>
              </a:p>
            </p:txBody>
          </p:sp>
          <p:sp>
            <p:nvSpPr>
              <p:cNvPr id="40" name="Rectangle 28">
                <a:extLst>
                  <a:ext uri="{FF2B5EF4-FFF2-40B4-BE49-F238E27FC236}">
                    <a16:creationId xmlns="" xmlns:a16="http://schemas.microsoft.com/office/drawing/2014/main" id="{5C400AE8-F2A2-44CC-97C7-43FBAD19D694}"/>
                  </a:ext>
                </a:extLst>
              </p:cNvPr>
              <p:cNvSpPr/>
              <p:nvPr/>
            </p:nvSpPr>
            <p:spPr>
              <a:xfrm>
                <a:off x="7138022" y="2294285"/>
                <a:ext cx="2131831" cy="461665"/>
              </a:xfrm>
              <a:prstGeom prst="rect">
                <a:avLst/>
              </a:prstGeom>
            </p:spPr>
            <p:txBody>
              <a:bodyPr wrap="square">
                <a:spAutoFit/>
              </a:bodyPr>
              <a:lstStyle/>
              <a:p>
                <a:r>
                  <a:rPr lang="en-US" altLang="zh-CN" sz="2400" b="1" dirty="0">
                    <a:solidFill>
                      <a:sysClr val="windowText" lastClr="000000"/>
                    </a:solidFill>
                    <a:latin typeface="Arial Hebrew" charset="-79"/>
                    <a:ea typeface="Arial Hebrew" charset="-79"/>
                    <a:cs typeface="Arial Hebrew" charset="-79"/>
                    <a:sym typeface="+mn-lt"/>
                  </a:rPr>
                  <a:t>Difficult to confirm</a:t>
                </a:r>
                <a:endParaRPr lang="tr-TR" sz="2400" b="1" dirty="0">
                  <a:solidFill>
                    <a:sysClr val="windowText" lastClr="000000"/>
                  </a:solidFill>
                  <a:latin typeface="Arial Hebrew" charset="-79"/>
                  <a:ea typeface="Arial Hebrew" charset="-79"/>
                  <a:cs typeface="Arial Hebrew" charset="-79"/>
                  <a:sym typeface="+mn-lt"/>
                </a:endParaRPr>
              </a:p>
            </p:txBody>
          </p:sp>
        </p:grpSp>
        <p:sp>
          <p:nvSpPr>
            <p:cNvPr id="41" name="文本框 40"/>
            <p:cNvSpPr txBox="1"/>
            <p:nvPr/>
          </p:nvSpPr>
          <p:spPr>
            <a:xfrm>
              <a:off x="1374487" y="3192106"/>
              <a:ext cx="444758" cy="410369"/>
            </a:xfrm>
            <a:prstGeom prst="rect">
              <a:avLst/>
            </a:prstGeom>
            <a:ln w="38100"/>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000" b="1" i="0" u="none" strike="noStrike" normalizeH="0" baseline="0" dirty="0">
                  <a:ln w="0"/>
                  <a:solidFill>
                    <a:schemeClr val="accent1"/>
                  </a:solidFill>
                  <a:effectLst>
                    <a:outerShdw blurRad="38100" dist="25400" dir="5400000" algn="ctr" rotWithShape="0">
                      <a:srgbClr val="6E747A">
                        <a:alpha val="43000"/>
                      </a:srgbClr>
                    </a:outerShdw>
                  </a:effectLst>
                  <a:uFillTx/>
                  <a:latin typeface="Arial Hebrew" charset="-79"/>
                  <a:ea typeface="Arial Hebrew" charset="-79"/>
                  <a:cs typeface="Arial Hebrew" charset="-79"/>
                  <a:sym typeface="Helvetica Light"/>
                </a:rPr>
                <a:t>2</a:t>
              </a:r>
              <a:endParaRPr kumimoji="0" lang="zh-CN" altLang="en-US" sz="2000" b="1" i="0" u="none" strike="noStrike" normalizeH="0" baseline="0" dirty="0">
                <a:ln w="0"/>
                <a:solidFill>
                  <a:schemeClr val="accent1"/>
                </a:solidFill>
                <a:effectLst>
                  <a:outerShdw blurRad="38100" dist="25400" dir="5400000" algn="ctr" rotWithShape="0">
                    <a:srgbClr val="6E747A">
                      <a:alpha val="43000"/>
                    </a:srgbClr>
                  </a:outerShdw>
                </a:effectLst>
                <a:uFillTx/>
                <a:latin typeface="Arial Hebrew" charset="-79"/>
                <a:ea typeface="Arial Hebrew" charset="-79"/>
                <a:cs typeface="Arial Hebrew" charset="-79"/>
                <a:sym typeface="Helvetica Light"/>
              </a:endParaRPr>
            </a:p>
          </p:txBody>
        </p:sp>
        <p:grpSp>
          <p:nvGrpSpPr>
            <p:cNvPr id="42" name="组合 4">
              <a:extLst>
                <a:ext uri="{FF2B5EF4-FFF2-40B4-BE49-F238E27FC236}">
                  <a16:creationId xmlns="" xmlns:a16="http://schemas.microsoft.com/office/drawing/2014/main" id="{A1F28DB0-DD0A-4FA0-86E6-5421C2470278}"/>
                </a:ext>
              </a:extLst>
            </p:cNvPr>
            <p:cNvGrpSpPr/>
            <p:nvPr/>
          </p:nvGrpSpPr>
          <p:grpSpPr>
            <a:xfrm>
              <a:off x="1231661" y="5006733"/>
              <a:ext cx="4493957" cy="1162457"/>
              <a:chOff x="7138020" y="2294285"/>
              <a:chExt cx="3058362" cy="1162457"/>
            </a:xfrm>
          </p:grpSpPr>
          <p:sp>
            <p:nvSpPr>
              <p:cNvPr id="43" name="Rectangle 27">
                <a:extLst>
                  <a:ext uri="{FF2B5EF4-FFF2-40B4-BE49-F238E27FC236}">
                    <a16:creationId xmlns="" xmlns:a16="http://schemas.microsoft.com/office/drawing/2014/main" id="{E976E6A3-1868-47F5-8100-BEFAE55D438A}"/>
                  </a:ext>
                </a:extLst>
              </p:cNvPr>
              <p:cNvSpPr/>
              <p:nvPr/>
            </p:nvSpPr>
            <p:spPr>
              <a:xfrm>
                <a:off x="7138020" y="2625745"/>
                <a:ext cx="3058362" cy="830997"/>
              </a:xfrm>
              <a:prstGeom prst="rect">
                <a:avLst/>
              </a:prstGeom>
            </p:spPr>
            <p:txBody>
              <a:bodyPr wrap="square">
                <a:spAutoFit/>
              </a:bodyPr>
              <a:lstStyle/>
              <a:p>
                <a:pPr>
                  <a:lnSpc>
                    <a:spcPct val="120000"/>
                  </a:lnSpc>
                </a:pPr>
                <a:r>
                  <a:rPr lang="is-IS" sz="2000" dirty="0">
                    <a:solidFill>
                      <a:sysClr val="windowText" lastClr="000000"/>
                    </a:solidFill>
                    <a:latin typeface="Arial Hebrew" charset="-79"/>
                    <a:ea typeface="Arial Hebrew" charset="-79"/>
                    <a:cs typeface="Arial Hebrew" charset="-79"/>
                    <a:sym typeface="+mn-lt"/>
                  </a:rPr>
                  <a:t>This bug is verified by </a:t>
                </a:r>
                <a:r>
                  <a:rPr lang="en-US" altLang="zh-CN" sz="2000" dirty="0">
                    <a:solidFill>
                      <a:sysClr val="windowText" lastClr="000000"/>
                    </a:solidFill>
                    <a:latin typeface="Arial Hebrew" charset="-79"/>
                    <a:ea typeface="Arial Hebrew" charset="-79"/>
                    <a:cs typeface="Arial Hebrew" charset="-79"/>
                    <a:sym typeface="+mn-lt"/>
                  </a:rPr>
                  <a:t>dynamic</a:t>
                </a:r>
                <a:r>
                  <a:rPr lang="zh-CN" altLang="en-US" sz="2000" dirty="0">
                    <a:solidFill>
                      <a:sysClr val="windowText" lastClr="000000"/>
                    </a:solidFill>
                    <a:latin typeface="Arial Hebrew" charset="-79"/>
                    <a:ea typeface="Arial Hebrew" charset="-79"/>
                    <a:cs typeface="Arial Hebrew" charset="-79"/>
                    <a:sym typeface="+mn-lt"/>
                  </a:rPr>
                  <a:t> </a:t>
                </a:r>
                <a:r>
                  <a:rPr lang="en-US" altLang="zh-CN" sz="2000" dirty="0">
                    <a:solidFill>
                      <a:sysClr val="windowText" lastClr="000000"/>
                    </a:solidFill>
                    <a:latin typeface="Arial Hebrew" charset="-79"/>
                    <a:ea typeface="Arial Hebrew" charset="-79"/>
                    <a:cs typeface="Arial Hebrew" charset="-79"/>
                    <a:sym typeface="+mn-lt"/>
                  </a:rPr>
                  <a:t>methods</a:t>
                </a:r>
                <a:r>
                  <a:rPr lang="zh-CN" altLang="en-US" sz="2000" dirty="0">
                    <a:solidFill>
                      <a:sysClr val="windowText" lastClr="000000"/>
                    </a:solidFill>
                    <a:latin typeface="Arial Hebrew" charset="-79"/>
                    <a:ea typeface="Arial Hebrew" charset="-79"/>
                    <a:cs typeface="Arial Hebrew" charset="-79"/>
                    <a:sym typeface="+mn-lt"/>
                  </a:rPr>
                  <a:t> </a:t>
                </a:r>
                <a:r>
                  <a:rPr lang="en-US" altLang="zh-CN" sz="2000" dirty="0">
                    <a:solidFill>
                      <a:sysClr val="windowText" lastClr="000000"/>
                    </a:solidFill>
                    <a:latin typeface="Arial Hebrew" charset="-79"/>
                    <a:ea typeface="Arial Hebrew" charset="-79"/>
                    <a:cs typeface="Arial Hebrew" charset="-79"/>
                    <a:sym typeface="+mn-lt"/>
                  </a:rPr>
                  <a:t>(</a:t>
                </a:r>
                <a:r>
                  <a:rPr lang="is-IS" sz="2000" dirty="0">
                    <a:solidFill>
                      <a:sysClr val="windowText" lastClr="000000"/>
                    </a:solidFill>
                    <a:latin typeface="Arial Hebrew" charset="-79"/>
                    <a:ea typeface="Arial Hebrew" charset="-79"/>
                    <a:cs typeface="Arial Hebrew" charset="-79"/>
                    <a:sym typeface="+mn-lt"/>
                  </a:rPr>
                  <a:t>debugger</a:t>
                </a:r>
                <a:r>
                  <a:rPr lang="en-US" altLang="zh-CN" sz="2000" dirty="0">
                    <a:solidFill>
                      <a:sysClr val="windowText" lastClr="000000"/>
                    </a:solidFill>
                    <a:latin typeface="Arial Hebrew" charset="-79"/>
                    <a:ea typeface="Arial Hebrew" charset="-79"/>
                    <a:cs typeface="Arial Hebrew" charset="-79"/>
                    <a:sym typeface="+mn-lt"/>
                  </a:rPr>
                  <a:t>)</a:t>
                </a:r>
                <a:r>
                  <a:rPr lang="is-IS" sz="2000" dirty="0">
                    <a:solidFill>
                      <a:sysClr val="windowText" lastClr="000000"/>
                    </a:solidFill>
                    <a:latin typeface="Arial Hebrew" charset="-79"/>
                    <a:ea typeface="Arial Hebrew" charset="-79"/>
                    <a:cs typeface="Arial Hebrew" charset="-79"/>
                    <a:sym typeface="+mn-lt"/>
                  </a:rPr>
                  <a:t>.</a:t>
                </a:r>
                <a:endParaRPr lang="tr-TR" sz="2000" dirty="0">
                  <a:solidFill>
                    <a:sysClr val="windowText" lastClr="000000"/>
                  </a:solidFill>
                  <a:latin typeface="Arial Hebrew" charset="-79"/>
                  <a:ea typeface="Arial Hebrew" charset="-79"/>
                  <a:cs typeface="Arial Hebrew" charset="-79"/>
                  <a:sym typeface="+mn-lt"/>
                </a:endParaRPr>
              </a:p>
            </p:txBody>
          </p:sp>
          <p:sp>
            <p:nvSpPr>
              <p:cNvPr id="44" name="Rectangle 28">
                <a:extLst>
                  <a:ext uri="{FF2B5EF4-FFF2-40B4-BE49-F238E27FC236}">
                    <a16:creationId xmlns="" xmlns:a16="http://schemas.microsoft.com/office/drawing/2014/main" id="{5C400AE8-F2A2-44CC-97C7-43FBAD19D694}"/>
                  </a:ext>
                </a:extLst>
              </p:cNvPr>
              <p:cNvSpPr/>
              <p:nvPr/>
            </p:nvSpPr>
            <p:spPr>
              <a:xfrm>
                <a:off x="7138022" y="2294285"/>
                <a:ext cx="2131831" cy="461665"/>
              </a:xfrm>
              <a:prstGeom prst="rect">
                <a:avLst/>
              </a:prstGeom>
            </p:spPr>
            <p:txBody>
              <a:bodyPr wrap="square">
                <a:spAutoFit/>
              </a:bodyPr>
              <a:lstStyle/>
              <a:p>
                <a:r>
                  <a:rPr lang="en-US" altLang="zh-CN" sz="2400" b="1" dirty="0">
                    <a:solidFill>
                      <a:sysClr val="windowText" lastClr="000000"/>
                    </a:solidFill>
                    <a:latin typeface="Arial Hebrew" charset="-79"/>
                    <a:ea typeface="Arial Hebrew" charset="-79"/>
                    <a:cs typeface="Arial Hebrew" charset="-79"/>
                    <a:sym typeface="+mn-lt"/>
                  </a:rPr>
                  <a:t>Confirm</a:t>
                </a:r>
                <a:endParaRPr lang="tr-TR" sz="2400" b="1" dirty="0">
                  <a:solidFill>
                    <a:sysClr val="windowText" lastClr="000000"/>
                  </a:solidFill>
                  <a:latin typeface="Arial Hebrew" charset="-79"/>
                  <a:ea typeface="Arial Hebrew" charset="-79"/>
                  <a:cs typeface="Arial Hebrew" charset="-79"/>
                  <a:sym typeface="+mn-lt"/>
                </a:endParaRPr>
              </a:p>
            </p:txBody>
          </p:sp>
        </p:grpSp>
        <p:sp>
          <p:nvSpPr>
            <p:cNvPr id="45" name="文本框 44"/>
            <p:cNvSpPr txBox="1"/>
            <p:nvPr/>
          </p:nvSpPr>
          <p:spPr>
            <a:xfrm>
              <a:off x="669204" y="4930275"/>
              <a:ext cx="444758" cy="410369"/>
            </a:xfrm>
            <a:prstGeom prst="rect">
              <a:avLst/>
            </a:prstGeom>
            <a:ln w="38100"/>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000" b="1" i="0" u="none" strike="noStrike" normalizeH="0" baseline="0" dirty="0">
                  <a:ln w="0"/>
                  <a:solidFill>
                    <a:schemeClr val="accent1"/>
                  </a:solidFill>
                  <a:effectLst>
                    <a:outerShdw blurRad="38100" dist="25400" dir="5400000" algn="ctr" rotWithShape="0">
                      <a:srgbClr val="6E747A">
                        <a:alpha val="43000"/>
                      </a:srgbClr>
                    </a:outerShdw>
                  </a:effectLst>
                  <a:uFillTx/>
                  <a:latin typeface="Arial Hebrew" charset="-79"/>
                  <a:ea typeface="Arial Hebrew" charset="-79"/>
                  <a:cs typeface="Arial Hebrew" charset="-79"/>
                  <a:sym typeface="Helvetica Light"/>
                </a:rPr>
                <a:t>3</a:t>
              </a:r>
              <a:endParaRPr kumimoji="0" lang="zh-CN" altLang="en-US" sz="2000" b="1" i="0" u="none" strike="noStrike" normalizeH="0" baseline="0" dirty="0">
                <a:ln w="0"/>
                <a:solidFill>
                  <a:schemeClr val="accent1"/>
                </a:solidFill>
                <a:effectLst>
                  <a:outerShdw blurRad="38100" dist="25400" dir="5400000" algn="ctr" rotWithShape="0">
                    <a:srgbClr val="6E747A">
                      <a:alpha val="43000"/>
                    </a:srgbClr>
                  </a:outerShdw>
                </a:effectLst>
                <a:uFillTx/>
                <a:latin typeface="Arial Hebrew" charset="-79"/>
                <a:ea typeface="Arial Hebrew" charset="-79"/>
                <a:cs typeface="Arial Hebrew" charset="-79"/>
                <a:sym typeface="Helvetica Light"/>
              </a:endParaRPr>
            </a:p>
          </p:txBody>
        </p:sp>
      </p:grpSp>
    </p:spTree>
    <p:custDataLst>
      <p:tags r:id="rId1"/>
    </p:custDataLst>
    <p:extLst>
      <p:ext uri="{BB962C8B-B14F-4D97-AF65-F5344CB8AC3E}">
        <p14:creationId xmlns:p14="http://schemas.microsoft.com/office/powerpoint/2010/main" val="835445143"/>
      </p:ext>
    </p:extLst>
  </p:cSld>
  <p:clrMapOvr>
    <a:masterClrMapping/>
  </p:clrMapOvr>
  <mc:AlternateContent xmlns:mc="http://schemas.openxmlformats.org/markup-compatibility/2006" xmlns:p14="http://schemas.microsoft.com/office/powerpoint/2010/main">
    <mc:Choice Requires="p14">
      <p:transition p14:dur="0" advTm="42850"/>
    </mc:Choice>
    <mc:Fallback xmlns="">
      <p:transition advTm="428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
        <p:cNvGrpSpPr/>
        <p:nvPr/>
      </p:nvGrpSpPr>
      <p:grpSpPr>
        <a:xfrm>
          <a:off x="0" y="0"/>
          <a:ext cx="0" cy="0"/>
          <a:chOff x="0" y="0"/>
          <a:chExt cx="0" cy="0"/>
        </a:xfrm>
      </p:grpSpPr>
      <p:sp>
        <p:nvSpPr>
          <p:cNvPr id="5" name="文本框 4"/>
          <p:cNvSpPr txBox="1"/>
          <p:nvPr/>
        </p:nvSpPr>
        <p:spPr>
          <a:xfrm>
            <a:off x="2493" y="212353"/>
            <a:ext cx="575189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kumimoji="0" lang="en-US" altLang="zh-CN" sz="3200" b="1" i="0" u="none" strike="noStrike" cap="none" spc="0" normalizeH="0" baseline="0" dirty="0">
                <a:ln>
                  <a:noFill/>
                </a:ln>
                <a:solidFill>
                  <a:srgbClr val="000000"/>
                </a:solidFill>
                <a:effectLst/>
                <a:uFillTx/>
                <a:latin typeface="Arial Hebrew" charset="-79"/>
                <a:ea typeface="Arial Hebrew" charset="-79"/>
                <a:cs typeface="Arial Hebrew" charset="-79"/>
                <a:sym typeface="Helvetica Light"/>
              </a:rPr>
              <a:t>  ICU #</a:t>
            </a:r>
            <a:r>
              <a:rPr lang="en-US" altLang="zh-CN" sz="3200" b="1" dirty="0">
                <a:latin typeface="Arial Hebrew" charset="-79"/>
                <a:ea typeface="Arial Hebrew" charset="-79"/>
                <a:cs typeface="Arial Hebrew" charset="-79"/>
              </a:rPr>
              <a:t>13301</a:t>
            </a:r>
            <a:r>
              <a:rPr kumimoji="0" lang="en-US" altLang="zh-CN" sz="3200" b="1" i="0" u="none" strike="noStrike" cap="none" spc="0" normalizeH="0" baseline="0" dirty="0">
                <a:ln>
                  <a:noFill/>
                </a:ln>
                <a:solidFill>
                  <a:srgbClr val="000000"/>
                </a:solidFill>
                <a:effectLst/>
                <a:uFillTx/>
                <a:latin typeface="Arial Hebrew" charset="-79"/>
                <a:ea typeface="Arial Hebrew" charset="-79"/>
                <a:cs typeface="Arial Hebrew" charset="-79"/>
                <a:sym typeface="Helvetica Light"/>
              </a:rPr>
              <a:t>: </a:t>
            </a:r>
            <a:r>
              <a:rPr lang="en-US" altLang="zh-CN" sz="3200" b="1" dirty="0">
                <a:latin typeface="Arial Hebrew" charset="-79"/>
                <a:ea typeface="Arial Hebrew" charset="-79"/>
                <a:cs typeface="Arial Hebrew" charset="-79"/>
              </a:rPr>
              <a:t>Double Free in ICU</a:t>
            </a:r>
            <a:endParaRPr lang="zh-CN" altLang="en-US" sz="3200" b="1" dirty="0">
              <a:latin typeface="Arial Hebrew" charset="-79"/>
              <a:ea typeface="Arial Hebrew" charset="-79"/>
              <a:cs typeface="Arial Hebrew" charset="-79"/>
            </a:endParaRPr>
          </a:p>
        </p:txBody>
      </p:sp>
      <p:grpSp>
        <p:nvGrpSpPr>
          <p:cNvPr id="2" name="组 1"/>
          <p:cNvGrpSpPr/>
          <p:nvPr/>
        </p:nvGrpSpPr>
        <p:grpSpPr>
          <a:xfrm>
            <a:off x="5682602" y="2256028"/>
            <a:ext cx="6016827" cy="2785872"/>
            <a:chOff x="1456944" y="1887728"/>
            <a:chExt cx="9228928" cy="4273118"/>
          </a:xfrm>
        </p:grpSpPr>
        <p:pic>
          <p:nvPicPr>
            <p:cNvPr id="13" name="图片 12"/>
            <p:cNvPicPr>
              <a:picLocks noChangeAspect="1"/>
            </p:cNvPicPr>
            <p:nvPr/>
          </p:nvPicPr>
          <p:blipFill rotWithShape="1">
            <a:blip r:embed="rId4"/>
            <a:srcRect l="-4002" t="-9154" r="-2161" b="-10139"/>
            <a:stretch/>
          </p:blipFill>
          <p:spPr>
            <a:xfrm>
              <a:off x="6369464" y="3706718"/>
              <a:ext cx="1565188" cy="699265"/>
            </a:xfrm>
            <a:prstGeom prst="rect">
              <a:avLst/>
            </a:prstGeom>
            <a:ln>
              <a:noFill/>
            </a:ln>
            <a:effectLst>
              <a:outerShdw blurRad="190500" algn="tl" rotWithShape="0">
                <a:srgbClr val="000000">
                  <a:alpha val="70000"/>
                </a:srgbClr>
              </a:outerShdw>
            </a:effectLst>
          </p:spPr>
        </p:pic>
        <p:pic>
          <p:nvPicPr>
            <p:cNvPr id="18" name="图片 17"/>
            <p:cNvPicPr>
              <a:picLocks noChangeAspect="1"/>
            </p:cNvPicPr>
            <p:nvPr/>
          </p:nvPicPr>
          <p:blipFill rotWithShape="1">
            <a:blip r:embed="rId5" cstate="print">
              <a:extLst>
                <a:ext uri="{28A0092B-C50C-407E-A947-70E740481C1C}">
                  <a14:useLocalDpi xmlns:a14="http://schemas.microsoft.com/office/drawing/2010/main"/>
                </a:ext>
              </a:extLst>
            </a:blip>
            <a:srcRect l="-2932" r="-6089"/>
            <a:stretch/>
          </p:blipFill>
          <p:spPr>
            <a:xfrm>
              <a:off x="5933327" y="1887728"/>
              <a:ext cx="2042841" cy="660571"/>
            </a:xfrm>
            <a:prstGeom prst="rect">
              <a:avLst/>
            </a:prstGeom>
            <a:ln>
              <a:noFill/>
            </a:ln>
            <a:effectLst>
              <a:outerShdw blurRad="190500" algn="tl" rotWithShape="0">
                <a:srgbClr val="000000">
                  <a:alpha val="70000"/>
                </a:srgbClr>
              </a:outerShdw>
            </a:effectLst>
          </p:spPr>
        </p:pic>
        <p:pic>
          <p:nvPicPr>
            <p:cNvPr id="19" name="图片 18"/>
            <p:cNvPicPr>
              <a:picLocks noChangeAspect="1"/>
            </p:cNvPicPr>
            <p:nvPr/>
          </p:nvPicPr>
          <p:blipFill rotWithShape="1">
            <a:blip r:embed="rId6" cstate="print">
              <a:extLst>
                <a:ext uri="{28A0092B-C50C-407E-A947-70E740481C1C}">
                  <a14:useLocalDpi xmlns:a14="http://schemas.microsoft.com/office/drawing/2010/main"/>
                </a:ext>
              </a:extLst>
            </a:blip>
            <a:srcRect l="-1927" t="-1787" r="-2014" b="-3914"/>
            <a:stretch/>
          </p:blipFill>
          <p:spPr>
            <a:xfrm>
              <a:off x="8120702" y="3721214"/>
              <a:ext cx="2565170" cy="684769"/>
            </a:xfrm>
            <a:prstGeom prst="rect">
              <a:avLst/>
            </a:prstGeom>
            <a:ln>
              <a:noFill/>
            </a:ln>
            <a:effectLst>
              <a:outerShdw blurRad="190500" algn="tl" rotWithShape="0">
                <a:srgbClr val="000000">
                  <a:alpha val="70000"/>
                </a:srgbClr>
              </a:outerShdw>
            </a:effectLst>
          </p:spPr>
        </p:pic>
        <p:pic>
          <p:nvPicPr>
            <p:cNvPr id="20" name="图片 19"/>
            <p:cNvPicPr>
              <a:picLocks noChangeAspect="1"/>
            </p:cNvPicPr>
            <p:nvPr/>
          </p:nvPicPr>
          <p:blipFill rotWithShape="1">
            <a:blip r:embed="rId7" cstate="print">
              <a:extLst>
                <a:ext uri="{28A0092B-C50C-407E-A947-70E740481C1C}">
                  <a14:useLocalDpi xmlns:a14="http://schemas.microsoft.com/office/drawing/2010/main"/>
                </a:ext>
              </a:extLst>
            </a:blip>
            <a:srcRect l="-4167" t="-11902" r="-3292" b="-4348"/>
            <a:stretch/>
          </p:blipFill>
          <p:spPr>
            <a:xfrm>
              <a:off x="5131568" y="4704351"/>
              <a:ext cx="2054310" cy="1456495"/>
            </a:xfrm>
            <a:prstGeom prst="rect">
              <a:avLst/>
            </a:prstGeom>
            <a:ln>
              <a:noFill/>
            </a:ln>
            <a:effectLst>
              <a:outerShdw blurRad="190500" algn="tl" rotWithShape="0">
                <a:srgbClr val="000000">
                  <a:alpha val="70000"/>
                </a:srgbClr>
              </a:outerShdw>
            </a:effectLst>
          </p:spPr>
        </p:pic>
        <p:pic>
          <p:nvPicPr>
            <p:cNvPr id="21" name="图片 20"/>
            <p:cNvPicPr>
              <a:picLocks noChangeAspect="1"/>
            </p:cNvPicPr>
            <p:nvPr/>
          </p:nvPicPr>
          <p:blipFill rotWithShape="1">
            <a:blip r:embed="rId8" cstate="print">
              <a:extLst>
                <a:ext uri="{28A0092B-C50C-407E-A947-70E740481C1C}">
                  <a14:useLocalDpi xmlns:a14="http://schemas.microsoft.com/office/drawing/2010/main"/>
                </a:ext>
              </a:extLst>
            </a:blip>
            <a:srcRect l="-7404" t="-4555" r="-5536" b="-4324"/>
            <a:stretch/>
          </p:blipFill>
          <p:spPr>
            <a:xfrm>
              <a:off x="7440855" y="4704351"/>
              <a:ext cx="1510841" cy="1456495"/>
            </a:xfrm>
            <a:prstGeom prst="rect">
              <a:avLst/>
            </a:prstGeom>
            <a:ln>
              <a:noFill/>
            </a:ln>
            <a:effectLst>
              <a:outerShdw blurRad="190500" algn="tl" rotWithShape="0">
                <a:srgbClr val="000000">
                  <a:alpha val="70000"/>
                </a:srgbClr>
              </a:outerShdw>
            </a:effectLst>
          </p:spPr>
        </p:pic>
        <p:pic>
          <p:nvPicPr>
            <p:cNvPr id="22" name="图片 2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259536" y="1887728"/>
              <a:ext cx="1471567" cy="1530919"/>
            </a:xfrm>
            <a:prstGeom prst="rect">
              <a:avLst/>
            </a:prstGeom>
            <a:ln>
              <a:noFill/>
            </a:ln>
            <a:effectLst>
              <a:outerShdw blurRad="190500" algn="tl" rotWithShape="0">
                <a:srgbClr val="000000">
                  <a:alpha val="70000"/>
                </a:srgbClr>
              </a:outerShdw>
            </a:effectLst>
          </p:spPr>
        </p:pic>
        <p:pic>
          <p:nvPicPr>
            <p:cNvPr id="23" name="图片 22"/>
            <p:cNvPicPr>
              <a:picLocks noChangeAspect="1"/>
            </p:cNvPicPr>
            <p:nvPr/>
          </p:nvPicPr>
          <p:blipFill rotWithShape="1">
            <a:blip r:embed="rId10" cstate="print">
              <a:extLst>
                <a:ext uri="{28A0092B-C50C-407E-A947-70E740481C1C}">
                  <a14:useLocalDpi xmlns:a14="http://schemas.microsoft.com/office/drawing/2010/main"/>
                </a:ext>
              </a:extLst>
            </a:blip>
            <a:srcRect t="21271" b="17183"/>
            <a:stretch/>
          </p:blipFill>
          <p:spPr>
            <a:xfrm>
              <a:off x="5933327" y="2777927"/>
              <a:ext cx="2048634" cy="630423"/>
            </a:xfrm>
            <a:prstGeom prst="rect">
              <a:avLst/>
            </a:prstGeom>
            <a:ln>
              <a:noFill/>
            </a:ln>
            <a:effectLst>
              <a:outerShdw blurRad="190500" algn="tl" rotWithShape="0">
                <a:srgbClr val="000000">
                  <a:alpha val="70000"/>
                </a:srgbClr>
              </a:outerShdw>
            </a:effectLst>
          </p:spPr>
        </p:pic>
        <p:pic>
          <p:nvPicPr>
            <p:cNvPr id="3084" name="Picture 12" descr="mage result for node js"/>
            <p:cNvPicPr>
              <a:picLocks noChangeAspect="1" noChangeArrowheads="1"/>
            </p:cNvPicPr>
            <p:nvPr/>
          </p:nvPicPr>
          <p:blipFill rotWithShape="1">
            <a:blip r:embed="rId11">
              <a:extLst>
                <a:ext uri="{28A0092B-C50C-407E-A947-70E740481C1C}">
                  <a14:useLocalDpi xmlns:a14="http://schemas.microsoft.com/office/drawing/2010/main" val="0"/>
                </a:ext>
              </a:extLst>
            </a:blip>
            <a:srcRect l="-3733" t="16913" r="-1770" b="12752"/>
            <a:stretch/>
          </p:blipFill>
          <p:spPr bwMode="auto">
            <a:xfrm>
              <a:off x="1456944" y="4704351"/>
              <a:ext cx="2110318" cy="703440"/>
            </a:xfrm>
            <a:prstGeom prst="rect">
              <a:avLst/>
            </a:prstGeom>
            <a:ln>
              <a:noFill/>
            </a:ln>
            <a:effectLst>
              <a:outerShdw blurRad="190500" algn="tl" rotWithShape="0">
                <a:srgbClr val="000000">
                  <a:alpha val="70000"/>
                </a:srgbClr>
              </a:outerShdw>
            </a:effectLst>
            <a:extLst/>
          </p:spPr>
        </p:pic>
        <p:pic>
          <p:nvPicPr>
            <p:cNvPr id="1026" name="Picture 2" descr="mage result for firefox 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97438" y="3685711"/>
              <a:ext cx="1885976" cy="72027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8" name="Picture 4" descr="mage result for apple inc 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96302" y="3157064"/>
              <a:ext cx="1248919" cy="124891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mage result for freebsd inc 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95650" y="4710137"/>
              <a:ext cx="1092201" cy="10922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2" name="Picture 8" descr="mage result for microsoft inc png"/>
            <p:cNvPicPr>
              <a:picLocks noChangeAspect="1" noChangeArrowheads="1"/>
            </p:cNvPicPr>
            <p:nvPr/>
          </p:nvPicPr>
          <p:blipFill rotWithShape="1">
            <a:blip r:embed="rId15">
              <a:extLst>
                <a:ext uri="{28A0092B-C50C-407E-A947-70E740481C1C}">
                  <a14:useLocalDpi xmlns:a14="http://schemas.microsoft.com/office/drawing/2010/main" val="0"/>
                </a:ext>
              </a:extLst>
            </a:blip>
            <a:srcRect r="78311"/>
            <a:stretch/>
          </p:blipFill>
          <p:spPr bwMode="auto">
            <a:xfrm>
              <a:off x="8184185" y="2665244"/>
              <a:ext cx="762803" cy="75340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sp>
        <p:nvSpPr>
          <p:cNvPr id="17" name="文本框 16"/>
          <p:cNvSpPr txBox="1"/>
          <p:nvPr/>
        </p:nvSpPr>
        <p:spPr>
          <a:xfrm>
            <a:off x="339922" y="2779440"/>
            <a:ext cx="4959948" cy="17030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i="0" u="none" strike="noStrike" normalizeH="0" baseline="0" dirty="0">
                <a:ln w="0"/>
                <a:effectLst>
                  <a:outerShdw blurRad="38100" dist="19050" dir="2700000" algn="tl" rotWithShape="0">
                    <a:schemeClr val="dk1">
                      <a:alpha val="40000"/>
                    </a:schemeClr>
                  </a:outerShdw>
                </a:effectLst>
                <a:uFillTx/>
                <a:latin typeface="Arial Hebrew" charset="-79"/>
                <a:ea typeface="Arial Hebrew" charset="-79"/>
                <a:cs typeface="Arial Hebrew" charset="-79"/>
                <a:sym typeface="Helvetica Light"/>
              </a:rPr>
              <a:t>It had</a:t>
            </a:r>
            <a:r>
              <a:rPr kumimoji="0" lang="en-US" altLang="zh-CN" sz="2400" i="0" u="none" strike="noStrike" normalizeH="0" dirty="0">
                <a:ln w="0"/>
                <a:effectLst>
                  <a:outerShdw blurRad="38100" dist="19050" dir="2700000" algn="tl" rotWithShape="0">
                    <a:schemeClr val="dk1">
                      <a:alpha val="40000"/>
                    </a:schemeClr>
                  </a:outerShdw>
                </a:effectLst>
                <a:uFillTx/>
                <a:latin typeface="Arial Hebrew" charset="-79"/>
                <a:ea typeface="Arial Hebrew" charset="-79"/>
                <a:cs typeface="Arial Hebrew" charset="-79"/>
                <a:sym typeface="Helvetica Light"/>
              </a:rPr>
              <a:t> been in the code for more than </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3200" i="0" u="none" strike="noStrike" normalizeH="0">
                <a:ln w="0"/>
                <a:effectLst>
                  <a:outerShdw blurRad="38100" dist="19050" dir="2700000" algn="tl" rotWithShape="0">
                    <a:schemeClr val="dk1">
                      <a:alpha val="40000"/>
                    </a:schemeClr>
                  </a:outerShdw>
                </a:effectLst>
                <a:uFillTx/>
                <a:latin typeface="Arial Hebrew" charset="-79"/>
                <a:ea typeface="Arial Hebrew" charset="-79"/>
                <a:cs typeface="Arial Hebrew" charset="-79"/>
                <a:sym typeface="Helvetica Light"/>
              </a:rPr>
              <a:t>10</a:t>
            </a:r>
            <a:r>
              <a:rPr kumimoji="0" lang="en-US" altLang="zh-CN" sz="2400" i="0" u="none" strike="noStrike" normalizeH="0">
                <a:ln w="0"/>
                <a:effectLst>
                  <a:outerShdw blurRad="38100" dist="19050" dir="2700000" algn="tl" rotWithShape="0">
                    <a:schemeClr val="dk1">
                      <a:alpha val="40000"/>
                    </a:schemeClr>
                  </a:outerShdw>
                </a:effectLst>
                <a:uFillTx/>
                <a:latin typeface="Arial Hebrew" charset="-79"/>
                <a:ea typeface="Arial Hebrew" charset="-79"/>
                <a:cs typeface="Arial Hebrew" charset="-79"/>
                <a:sym typeface="Helvetica Light"/>
              </a:rPr>
              <a:t> years.</a:t>
            </a:r>
            <a:r>
              <a:rPr kumimoji="0" lang="en-US" altLang="zh-CN" sz="2400" i="0" u="none" strike="noStrike" normalizeH="0" baseline="0">
                <a:ln w="0"/>
                <a:effectLst>
                  <a:outerShdw blurRad="38100" dist="19050" dir="2700000" algn="tl" rotWithShape="0">
                    <a:schemeClr val="dk1">
                      <a:alpha val="40000"/>
                    </a:schemeClr>
                  </a:outerShdw>
                </a:effectLst>
                <a:uFillTx/>
                <a:latin typeface="Arial Hebrew" charset="-79"/>
                <a:ea typeface="Arial Hebrew" charset="-79"/>
                <a:cs typeface="Arial Hebrew" charset="-79"/>
                <a:sym typeface="Helvetica Light"/>
              </a:rPr>
              <a:t> </a:t>
            </a:r>
            <a:endParaRPr kumimoji="0" lang="en-US" altLang="zh-CN" sz="2400" i="0" u="none" strike="noStrike" normalizeH="0" baseline="0" dirty="0">
              <a:ln w="0"/>
              <a:effectLst>
                <a:outerShdw blurRad="38100" dist="19050" dir="2700000" algn="tl" rotWithShape="0">
                  <a:schemeClr val="dk1">
                    <a:alpha val="40000"/>
                  </a:schemeClr>
                </a:outerShdw>
              </a:effectLst>
              <a:uFillTx/>
              <a:latin typeface="Arial Hebrew" charset="-79"/>
              <a:ea typeface="Arial Hebrew" charset="-79"/>
              <a:cs typeface="Arial Hebrew" charset="-79"/>
              <a:sym typeface="Helvetica Light"/>
            </a:endParaRPr>
          </a:p>
          <a:p>
            <a:pPr marL="0" marR="0" indent="0" algn="ctr" defTabSz="584200" rtl="0" fontAlgn="auto" latinLnBrk="0" hangingPunct="0">
              <a:lnSpc>
                <a:spcPct val="100000"/>
              </a:lnSpc>
              <a:spcBef>
                <a:spcPts val="0"/>
              </a:spcBef>
              <a:spcAft>
                <a:spcPts val="0"/>
              </a:spcAft>
              <a:buClrTx/>
              <a:buSzTx/>
              <a:buFontTx/>
              <a:buNone/>
              <a:tabLst/>
            </a:pPr>
            <a:r>
              <a:rPr lang="en-US" altLang="zh-CN" sz="24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Helvetica Light"/>
              </a:rPr>
              <a:t>Affected hundreds of organizations.</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400" i="0" u="none" strike="noStrike" normalizeH="0" dirty="0">
                <a:ln w="0"/>
                <a:effectLst>
                  <a:outerShdw blurRad="38100" dist="19050" dir="2700000" algn="tl" rotWithShape="0">
                    <a:schemeClr val="dk1">
                      <a:alpha val="40000"/>
                    </a:schemeClr>
                  </a:outerShdw>
                </a:effectLst>
                <a:uFillTx/>
                <a:latin typeface="Arial Hebrew" charset="-79"/>
                <a:ea typeface="Arial Hebrew" charset="-79"/>
                <a:cs typeface="Arial Hebrew" charset="-79"/>
                <a:sym typeface="Helvetica Light"/>
              </a:rPr>
              <a:t>Assigned CVE-201714952</a:t>
            </a:r>
          </a:p>
        </p:txBody>
      </p:sp>
    </p:spTree>
    <p:custDataLst>
      <p:tags r:id="rId1"/>
    </p:custDataLst>
    <p:extLst>
      <p:ext uri="{BB962C8B-B14F-4D97-AF65-F5344CB8AC3E}">
        <p14:creationId xmlns:p14="http://schemas.microsoft.com/office/powerpoint/2010/main" val="1805953009"/>
      </p:ext>
    </p:extLst>
  </p:cSld>
  <p:clrMapOvr>
    <a:masterClrMapping/>
  </p:clrMapOvr>
  <mc:AlternateContent xmlns:mc="http://schemas.openxmlformats.org/markup-compatibility/2006" xmlns:p14="http://schemas.microsoft.com/office/powerpoint/2010/main">
    <mc:Choice Requires="p14">
      <p:transition p14:dur="0" advTm="24176"/>
    </mc:Choice>
    <mc:Fallback xmlns="">
      <p:transition advTm="241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 6"/>
          <p:cNvGrpSpPr/>
          <p:nvPr/>
        </p:nvGrpSpPr>
        <p:grpSpPr>
          <a:xfrm>
            <a:off x="1854200" y="1357584"/>
            <a:ext cx="8640000" cy="4667076"/>
            <a:chOff x="1854200" y="1168400"/>
            <a:chExt cx="8640000" cy="4667076"/>
          </a:xfrm>
        </p:grpSpPr>
        <p:grpSp>
          <p:nvGrpSpPr>
            <p:cNvPr id="5" name="组 4"/>
            <p:cNvGrpSpPr/>
            <p:nvPr/>
          </p:nvGrpSpPr>
          <p:grpSpPr>
            <a:xfrm>
              <a:off x="1854200" y="1168400"/>
              <a:ext cx="8640000" cy="4667076"/>
              <a:chOff x="1854200" y="1168400"/>
              <a:chExt cx="8640000" cy="4667076"/>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200" y="1168400"/>
                <a:ext cx="8640000" cy="4667076"/>
              </a:xfrm>
              <a:prstGeom prst="rect">
                <a:avLst/>
              </a:prstGeom>
            </p:spPr>
          </p:pic>
          <p:sp>
            <p:nvSpPr>
              <p:cNvPr id="3" name="矩形 2"/>
              <p:cNvSpPr/>
              <p:nvPr/>
            </p:nvSpPr>
            <p:spPr>
              <a:xfrm>
                <a:off x="3378448" y="2004133"/>
                <a:ext cx="2196662" cy="7357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9" name="矩形 8"/>
              <p:cNvSpPr/>
              <p:nvPr/>
            </p:nvSpPr>
            <p:spPr>
              <a:xfrm>
                <a:off x="7827251" y="4185029"/>
                <a:ext cx="2196662" cy="7357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grpSp>
        <p:sp>
          <p:nvSpPr>
            <p:cNvPr id="6" name="矩形 5"/>
            <p:cNvSpPr/>
            <p:nvPr/>
          </p:nvSpPr>
          <p:spPr>
            <a:xfrm>
              <a:off x="3378448" y="5412828"/>
              <a:ext cx="6038821" cy="325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grpSp>
      <p:sp>
        <p:nvSpPr>
          <p:cNvPr id="4" name="文本框 3"/>
          <p:cNvSpPr txBox="1"/>
          <p:nvPr/>
        </p:nvSpPr>
        <p:spPr>
          <a:xfrm>
            <a:off x="3644968" y="2207236"/>
            <a:ext cx="1202702" cy="707886"/>
          </a:xfrm>
          <a:prstGeom prst="rect">
            <a:avLst/>
          </a:prstGeom>
          <a:noFill/>
        </p:spPr>
        <p:txBody>
          <a:bodyPr wrap="none" rtlCol="0">
            <a:spAutoFit/>
          </a:bodyPr>
          <a:lstStyle/>
          <a:p>
            <a:pPr algn="ctr"/>
            <a:r>
              <a:rPr kumimoji="1" lang="en-US" altLang="zh-CN" sz="2000" b="1" dirty="0">
                <a:solidFill>
                  <a:schemeClr val="accent1"/>
                </a:solidFill>
                <a:latin typeface="Arial Hebrew" charset="-79"/>
                <a:ea typeface="Arial Hebrew" charset="-79"/>
                <a:cs typeface="Arial Hebrew" charset="-79"/>
              </a:rPr>
              <a:t>2 </a:t>
            </a:r>
            <a:r>
              <a:rPr kumimoji="1" lang="en-US" altLang="zh-CN" sz="2000" b="1" dirty="0" err="1">
                <a:solidFill>
                  <a:schemeClr val="accent1"/>
                </a:solidFill>
                <a:latin typeface="Arial Hebrew" charset="-79"/>
                <a:ea typeface="Arial Hebrew" charset="-79"/>
                <a:cs typeface="Arial Hebrew" charset="-79"/>
              </a:rPr>
              <a:t>MLoC</a:t>
            </a:r>
            <a:r>
              <a:rPr kumimoji="1" lang="en-US" altLang="zh-CN" sz="2000" b="1" dirty="0">
                <a:solidFill>
                  <a:schemeClr val="accent1"/>
                </a:solidFill>
                <a:latin typeface="Arial Hebrew" charset="-79"/>
                <a:ea typeface="Arial Hebrew" charset="-79"/>
                <a:cs typeface="Arial Hebrew" charset="-79"/>
              </a:rPr>
              <a:t> </a:t>
            </a:r>
          </a:p>
          <a:p>
            <a:pPr algn="ctr"/>
            <a:r>
              <a:rPr kumimoji="1" lang="en-US" altLang="zh-CN" sz="2000" b="1" dirty="0">
                <a:solidFill>
                  <a:schemeClr val="accent1"/>
                </a:solidFill>
                <a:latin typeface="Arial Hebrew" charset="-79"/>
                <a:ea typeface="Arial Hebrew" charset="-79"/>
                <a:cs typeface="Arial Hebrew" charset="-79"/>
              </a:rPr>
              <a:t>1.5 Hours</a:t>
            </a:r>
            <a:endParaRPr kumimoji="1" lang="zh-CN" altLang="en-US" sz="2000" b="1" dirty="0">
              <a:solidFill>
                <a:schemeClr val="accent1"/>
              </a:solidFill>
              <a:latin typeface="Arial Hebrew" charset="-79"/>
              <a:ea typeface="Arial Hebrew" charset="-79"/>
              <a:cs typeface="Arial Hebrew" charset="-79"/>
            </a:endParaRPr>
          </a:p>
        </p:txBody>
      </p:sp>
      <p:sp>
        <p:nvSpPr>
          <p:cNvPr id="11" name="文本框 10"/>
          <p:cNvSpPr txBox="1"/>
          <p:nvPr/>
        </p:nvSpPr>
        <p:spPr>
          <a:xfrm>
            <a:off x="8692214" y="4374213"/>
            <a:ext cx="1061508" cy="707886"/>
          </a:xfrm>
          <a:prstGeom prst="rect">
            <a:avLst/>
          </a:prstGeom>
          <a:noFill/>
        </p:spPr>
        <p:txBody>
          <a:bodyPr wrap="none" rtlCol="0">
            <a:spAutoFit/>
          </a:bodyPr>
          <a:lstStyle/>
          <a:p>
            <a:pPr algn="ctr"/>
            <a:r>
              <a:rPr kumimoji="1" lang="en-US" altLang="zh-CN" sz="2000" b="1" dirty="0">
                <a:solidFill>
                  <a:schemeClr val="accent1"/>
                </a:solidFill>
                <a:latin typeface="Arial Hebrew" charset="-79"/>
                <a:ea typeface="Arial Hebrew" charset="-79"/>
                <a:cs typeface="Arial Hebrew" charset="-79"/>
              </a:rPr>
              <a:t>8 </a:t>
            </a:r>
            <a:r>
              <a:rPr kumimoji="1" lang="en-US" altLang="zh-CN" sz="2000" b="1" dirty="0" err="1">
                <a:solidFill>
                  <a:schemeClr val="accent1"/>
                </a:solidFill>
                <a:latin typeface="Arial Hebrew" charset="-79"/>
                <a:ea typeface="Arial Hebrew" charset="-79"/>
                <a:cs typeface="Arial Hebrew" charset="-79"/>
              </a:rPr>
              <a:t>MLoC</a:t>
            </a:r>
            <a:r>
              <a:rPr kumimoji="1" lang="en-US" altLang="zh-CN" sz="2000" b="1" dirty="0">
                <a:solidFill>
                  <a:schemeClr val="accent1"/>
                </a:solidFill>
                <a:latin typeface="Arial Hebrew" charset="-79"/>
                <a:ea typeface="Arial Hebrew" charset="-79"/>
                <a:cs typeface="Arial Hebrew" charset="-79"/>
              </a:rPr>
              <a:t> </a:t>
            </a:r>
          </a:p>
          <a:p>
            <a:pPr algn="ctr"/>
            <a:r>
              <a:rPr kumimoji="1" lang="en-US" altLang="zh-CN" sz="2000" b="1" dirty="0">
                <a:solidFill>
                  <a:schemeClr val="accent1"/>
                </a:solidFill>
                <a:latin typeface="Arial Hebrew" charset="-79"/>
                <a:ea typeface="Arial Hebrew" charset="-79"/>
                <a:cs typeface="Arial Hebrew" charset="-79"/>
              </a:rPr>
              <a:t>4 Hours</a:t>
            </a:r>
            <a:endParaRPr kumimoji="1" lang="zh-CN" altLang="en-US" sz="2000" b="1" dirty="0">
              <a:solidFill>
                <a:schemeClr val="accent1"/>
              </a:solidFill>
              <a:latin typeface="Arial Hebrew" charset="-79"/>
              <a:ea typeface="Arial Hebrew" charset="-79"/>
              <a:cs typeface="Arial Hebrew" charset="-79"/>
            </a:endParaRPr>
          </a:p>
        </p:txBody>
      </p:sp>
      <p:sp>
        <p:nvSpPr>
          <p:cNvPr id="17" name="Rectangle 28">
            <a:extLst>
              <a:ext uri="{FF2B5EF4-FFF2-40B4-BE49-F238E27FC236}">
                <a16:creationId xmlns="" xmlns:a16="http://schemas.microsoft.com/office/drawing/2014/main" id="{CD4FCF37-1FB8-4BD7-8E0F-FBDA7A55DD33}"/>
              </a:ext>
            </a:extLst>
          </p:cNvPr>
          <p:cNvSpPr/>
          <p:nvPr/>
        </p:nvSpPr>
        <p:spPr>
          <a:xfrm>
            <a:off x="3998" y="185431"/>
            <a:ext cx="10518355" cy="584775"/>
          </a:xfrm>
          <a:prstGeom prst="rect">
            <a:avLst/>
          </a:prstGeom>
        </p:spPr>
        <p:txBody>
          <a:bodyPr wrap="square">
            <a:spAutoFit/>
          </a:bodyPr>
          <a:lstStyle/>
          <a:p>
            <a:r>
              <a:rPr lang="en-US" altLang="zh-CN" sz="3200" b="1" dirty="0">
                <a:solidFill>
                  <a:sysClr val="windowText" lastClr="000000"/>
                </a:solidFill>
                <a:latin typeface="Arial Hebrew" charset="-79"/>
                <a:ea typeface="Arial Hebrew" charset="-79"/>
                <a:cs typeface="Arial Hebrew" charset="-79"/>
                <a:sym typeface="+mn-lt"/>
              </a:rPr>
              <a:t>  Scalability</a:t>
            </a:r>
            <a:endParaRPr lang="tr-TR" sz="3200" b="1" dirty="0">
              <a:solidFill>
                <a:sysClr val="windowText" lastClr="000000"/>
              </a:solidFill>
              <a:latin typeface="Arial Hebrew" charset="-79"/>
              <a:ea typeface="Arial Hebrew" charset="-79"/>
              <a:cs typeface="Arial Hebrew" charset="-79"/>
              <a:sym typeface="+mn-lt"/>
            </a:endParaRPr>
          </a:p>
        </p:txBody>
      </p:sp>
      <p:grpSp>
        <p:nvGrpSpPr>
          <p:cNvPr id="19" name="组 18"/>
          <p:cNvGrpSpPr/>
          <p:nvPr/>
        </p:nvGrpSpPr>
        <p:grpSpPr>
          <a:xfrm>
            <a:off x="4407149" y="5911428"/>
            <a:ext cx="4291559" cy="369332"/>
            <a:chOff x="4249985" y="6054305"/>
            <a:chExt cx="4291559" cy="369332"/>
          </a:xfrm>
        </p:grpSpPr>
        <p:cxnSp>
          <p:nvCxnSpPr>
            <p:cNvPr id="10" name="直线连接符 9"/>
            <p:cNvCxnSpPr/>
            <p:nvPr/>
          </p:nvCxnSpPr>
          <p:spPr>
            <a:xfrm>
              <a:off x="6705136" y="6257924"/>
              <a:ext cx="11221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线连接符 17"/>
            <p:cNvCxnSpPr/>
            <p:nvPr/>
          </p:nvCxnSpPr>
          <p:spPr>
            <a:xfrm>
              <a:off x="4249985" y="6238971"/>
              <a:ext cx="112211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372100" y="6054305"/>
              <a:ext cx="979755" cy="369332"/>
            </a:xfrm>
            <a:prstGeom prst="rect">
              <a:avLst/>
            </a:prstGeom>
            <a:noFill/>
          </p:spPr>
          <p:txBody>
            <a:bodyPr wrap="none" rtlCol="0">
              <a:spAutoFit/>
            </a:bodyPr>
            <a:lstStyle/>
            <a:p>
              <a:r>
                <a:rPr kumimoji="1" lang="en-US" altLang="zh-CN" dirty="0">
                  <a:latin typeface="Arial Hebrew" charset="-79"/>
                  <a:ea typeface="Arial Hebrew" charset="-79"/>
                  <a:cs typeface="Arial Hebrew" charset="-79"/>
                </a:rPr>
                <a:t>Memory</a:t>
              </a:r>
              <a:endParaRPr kumimoji="1" lang="zh-CN" altLang="en-US" dirty="0">
                <a:latin typeface="Arial Hebrew" charset="-79"/>
                <a:ea typeface="Arial Hebrew" charset="-79"/>
                <a:cs typeface="Arial Hebrew" charset="-79"/>
              </a:endParaRPr>
            </a:p>
          </p:txBody>
        </p:sp>
        <p:sp>
          <p:nvSpPr>
            <p:cNvPr id="13" name="文本框 12"/>
            <p:cNvSpPr txBox="1"/>
            <p:nvPr/>
          </p:nvSpPr>
          <p:spPr>
            <a:xfrm>
              <a:off x="7877644" y="6054305"/>
              <a:ext cx="663900" cy="369332"/>
            </a:xfrm>
            <a:prstGeom prst="rect">
              <a:avLst/>
            </a:prstGeom>
            <a:noFill/>
          </p:spPr>
          <p:txBody>
            <a:bodyPr wrap="none" rtlCol="0">
              <a:spAutoFit/>
            </a:bodyPr>
            <a:lstStyle/>
            <a:p>
              <a:r>
                <a:rPr kumimoji="1" lang="en-US" altLang="zh-CN">
                  <a:latin typeface="Arial Hebrew" charset="-79"/>
                  <a:ea typeface="Arial Hebrew" charset="-79"/>
                  <a:cs typeface="Arial Hebrew" charset="-79"/>
                </a:rPr>
                <a:t>Time</a:t>
              </a:r>
              <a:endParaRPr kumimoji="1" lang="zh-CN" altLang="en-US" dirty="0">
                <a:latin typeface="Arial Hebrew" charset="-79"/>
                <a:ea typeface="Arial Hebrew" charset="-79"/>
                <a:cs typeface="Arial Hebrew" charset="-79"/>
              </a:endParaRPr>
            </a:p>
          </p:txBody>
        </p:sp>
      </p:grpSp>
    </p:spTree>
    <p:extLst>
      <p:ext uri="{BB962C8B-B14F-4D97-AF65-F5344CB8AC3E}">
        <p14:creationId xmlns:p14="http://schemas.microsoft.com/office/powerpoint/2010/main" val="330321279"/>
      </p:ext>
    </p:extLst>
  </p:cSld>
  <p:clrMapOvr>
    <a:masterClrMapping/>
  </p:clrMapOvr>
  <mc:AlternateContent xmlns:mc="http://schemas.openxmlformats.org/markup-compatibility/2006" xmlns:p14="http://schemas.microsoft.com/office/powerpoint/2010/main">
    <mc:Choice Requires="p14">
      <p:transition p14:dur="0" advTm="27446"/>
    </mc:Choice>
    <mc:Fallback xmlns="">
      <p:transition advTm="27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heckerboard(across)">
                                      <p:cBhvr>
                                        <p:cTn id="10" dur="500"/>
                                        <p:tgtEl>
                                          <p:spTgt spid="4"/>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表 6"/>
          <p:cNvGraphicFramePr/>
          <p:nvPr>
            <p:extLst>
              <p:ext uri="{D42A27DB-BD31-4B8C-83A1-F6EECF244321}">
                <p14:modId xmlns:p14="http://schemas.microsoft.com/office/powerpoint/2010/main" val="2038527740"/>
              </p:ext>
            </p:extLst>
          </p:nvPr>
        </p:nvGraphicFramePr>
        <p:xfrm>
          <a:off x="285634" y="1447343"/>
          <a:ext cx="3327400" cy="28321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图表 12"/>
          <p:cNvGraphicFramePr/>
          <p:nvPr>
            <p:extLst>
              <p:ext uri="{D42A27DB-BD31-4B8C-83A1-F6EECF244321}">
                <p14:modId xmlns:p14="http://schemas.microsoft.com/office/powerpoint/2010/main" val="581621942"/>
              </p:ext>
            </p:extLst>
          </p:nvPr>
        </p:nvGraphicFramePr>
        <p:xfrm>
          <a:off x="3199363" y="1231900"/>
          <a:ext cx="3327400" cy="2832100"/>
        </p:xfrm>
        <a:graphic>
          <a:graphicData uri="http://schemas.openxmlformats.org/drawingml/2006/chart">
            <c:chart xmlns:c="http://schemas.openxmlformats.org/drawingml/2006/chart" xmlns:r="http://schemas.openxmlformats.org/officeDocument/2006/relationships" r:id="rId5"/>
          </a:graphicData>
        </a:graphic>
      </p:graphicFrame>
      <p:sp>
        <p:nvSpPr>
          <p:cNvPr id="15" name="Rectangle 28">
            <a:extLst>
              <a:ext uri="{FF2B5EF4-FFF2-40B4-BE49-F238E27FC236}">
                <a16:creationId xmlns="" xmlns:a16="http://schemas.microsoft.com/office/drawing/2014/main" id="{CD4FCF37-1FB8-4BD7-8E0F-FBDA7A55DD33}"/>
              </a:ext>
            </a:extLst>
          </p:cNvPr>
          <p:cNvSpPr/>
          <p:nvPr/>
        </p:nvSpPr>
        <p:spPr>
          <a:xfrm>
            <a:off x="3629" y="185431"/>
            <a:ext cx="4067629" cy="584775"/>
          </a:xfrm>
          <a:prstGeom prst="rect">
            <a:avLst/>
          </a:prstGeom>
        </p:spPr>
        <p:txBody>
          <a:bodyPr wrap="square">
            <a:spAutoFit/>
          </a:bodyPr>
          <a:lstStyle/>
          <a:p>
            <a:r>
              <a:rPr lang="en-US" altLang="zh-CN" sz="3200" b="1" dirty="0">
                <a:solidFill>
                  <a:sysClr val="windowText" lastClr="000000"/>
                </a:solidFill>
                <a:latin typeface="Arial Hebrew" charset="-79"/>
                <a:ea typeface="Arial Hebrew" charset="-79"/>
                <a:cs typeface="Arial Hebrew" charset="-79"/>
                <a:sym typeface="+mn-lt"/>
              </a:rPr>
              <a:t>  Precision</a:t>
            </a:r>
            <a:endParaRPr lang="tr-TR" sz="3200" b="1" dirty="0">
              <a:solidFill>
                <a:sysClr val="windowText" lastClr="000000"/>
              </a:solidFill>
              <a:latin typeface="Arial Hebrew" charset="-79"/>
              <a:ea typeface="Arial Hebrew" charset="-79"/>
              <a:cs typeface="Arial Hebrew" charset="-79"/>
              <a:sym typeface="+mn-lt"/>
            </a:endParaRPr>
          </a:p>
        </p:txBody>
      </p:sp>
      <p:graphicFrame>
        <p:nvGraphicFramePr>
          <p:cNvPr id="18" name="表格 17"/>
          <p:cNvGraphicFramePr>
            <a:graphicFrameLocks noGrp="1"/>
          </p:cNvGraphicFramePr>
          <p:nvPr>
            <p:extLst>
              <p:ext uri="{D42A27DB-BD31-4B8C-83A1-F6EECF244321}">
                <p14:modId xmlns:p14="http://schemas.microsoft.com/office/powerpoint/2010/main" val="2121901697"/>
              </p:ext>
            </p:extLst>
          </p:nvPr>
        </p:nvGraphicFramePr>
        <p:xfrm>
          <a:off x="782028" y="4525694"/>
          <a:ext cx="2334612" cy="1828800"/>
        </p:xfrm>
        <a:graphic>
          <a:graphicData uri="http://schemas.openxmlformats.org/drawingml/2006/table">
            <a:tbl>
              <a:tblPr firstRow="1" bandRow="1">
                <a:tableStyleId>{5C22544A-7EE6-4342-B048-85BDC9FD1C3A}</a:tableStyleId>
              </a:tblPr>
              <a:tblGrid>
                <a:gridCol w="1167306">
                  <a:extLst>
                    <a:ext uri="{9D8B030D-6E8A-4147-A177-3AD203B41FA5}">
                      <a16:colId xmlns="" xmlns:a16="http://schemas.microsoft.com/office/drawing/2014/main" val="20000"/>
                    </a:ext>
                  </a:extLst>
                </a:gridCol>
                <a:gridCol w="1167306">
                  <a:extLst>
                    <a:ext uri="{9D8B030D-6E8A-4147-A177-3AD203B41FA5}">
                      <a16:colId xmlns="" xmlns:a16="http://schemas.microsoft.com/office/drawing/2014/main" val="20001"/>
                    </a:ext>
                  </a:extLst>
                </a:gridCol>
              </a:tblGrid>
              <a:tr h="370840">
                <a:tc gridSpan="2">
                  <a:txBody>
                    <a:bodyPr/>
                    <a:lstStyle/>
                    <a:p>
                      <a:pPr algn="ctr"/>
                      <a:r>
                        <a:rPr lang="en-US" altLang="zh-CN" sz="2400" dirty="0"/>
                        <a:t>Pinpoint</a:t>
                      </a:r>
                      <a:endParaRPr lang="zh-CN" altLang="en-US" sz="2400" dirty="0"/>
                    </a:p>
                  </a:txBody>
                  <a:tcPr/>
                </a:tc>
                <a:tc hMerge="1">
                  <a:txBody>
                    <a:bodyPr/>
                    <a:lstStyle/>
                    <a:p>
                      <a:endParaRPr lang="zh-CN" altLang="en-US" dirty="0"/>
                    </a:p>
                  </a:txBody>
                  <a:tcPr/>
                </a:tc>
                <a:extLst>
                  <a:ext uri="{0D108BD9-81ED-4DB2-BD59-A6C34878D82A}">
                    <a16:rowId xmlns="" xmlns:a16="http://schemas.microsoft.com/office/drawing/2014/main" val="10000"/>
                  </a:ext>
                </a:extLst>
              </a:tr>
              <a:tr h="370840">
                <a:tc>
                  <a:txBody>
                    <a:bodyPr/>
                    <a:lstStyle/>
                    <a:p>
                      <a:r>
                        <a:rPr lang="en-US" altLang="zh-CN" sz="2400" dirty="0"/>
                        <a:t># FP</a:t>
                      </a:r>
                      <a:endParaRPr lang="zh-CN" altLang="en-US" sz="2400" dirty="0"/>
                    </a:p>
                  </a:txBody>
                  <a:tcPr/>
                </a:tc>
                <a:tc>
                  <a:txBody>
                    <a:bodyPr/>
                    <a:lstStyle/>
                    <a:p>
                      <a:r>
                        <a:rPr lang="en-US" altLang="zh-CN" sz="2400" dirty="0"/>
                        <a:t>2</a:t>
                      </a:r>
                      <a:endParaRPr lang="zh-CN" altLang="en-US" sz="2400" dirty="0"/>
                    </a:p>
                  </a:txBody>
                  <a:tcPr/>
                </a:tc>
                <a:extLst>
                  <a:ext uri="{0D108BD9-81ED-4DB2-BD59-A6C34878D82A}">
                    <a16:rowId xmlns="" xmlns:a16="http://schemas.microsoft.com/office/drawing/2014/main" val="10001"/>
                  </a:ext>
                </a:extLst>
              </a:tr>
              <a:tr h="370840">
                <a:tc>
                  <a:txBody>
                    <a:bodyPr/>
                    <a:lstStyle/>
                    <a:p>
                      <a:r>
                        <a:rPr lang="en-US" altLang="zh-CN" sz="2400" dirty="0"/>
                        <a:t># TP</a:t>
                      </a:r>
                      <a:endParaRPr lang="zh-CN" altLang="en-US" sz="2400" dirty="0"/>
                    </a:p>
                  </a:txBody>
                  <a:tcPr/>
                </a:tc>
                <a:tc>
                  <a:txBody>
                    <a:bodyPr/>
                    <a:lstStyle/>
                    <a:p>
                      <a:r>
                        <a:rPr lang="en-US" altLang="zh-CN" sz="2400" dirty="0"/>
                        <a:t>12</a:t>
                      </a:r>
                      <a:endParaRPr lang="zh-CN" altLang="en-US" sz="2400" dirty="0"/>
                    </a:p>
                  </a:txBody>
                  <a:tcPr/>
                </a:tc>
                <a:extLst>
                  <a:ext uri="{0D108BD9-81ED-4DB2-BD59-A6C34878D82A}">
                    <a16:rowId xmlns="" xmlns:a16="http://schemas.microsoft.com/office/drawing/2014/main" val="10002"/>
                  </a:ext>
                </a:extLst>
              </a:tr>
              <a:tr h="370840">
                <a:tc>
                  <a:txBody>
                    <a:bodyPr/>
                    <a:lstStyle/>
                    <a:p>
                      <a:r>
                        <a:rPr lang="en-US" altLang="zh-CN" sz="2400" dirty="0"/>
                        <a:t>Time</a:t>
                      </a:r>
                      <a:endParaRPr lang="zh-CN" altLang="en-US" sz="2400" dirty="0"/>
                    </a:p>
                  </a:txBody>
                  <a:tcPr/>
                </a:tc>
                <a:tc>
                  <a:txBody>
                    <a:bodyPr/>
                    <a:lstStyle/>
                    <a:p>
                      <a:r>
                        <a:rPr lang="en-US" altLang="zh-CN" sz="2400" dirty="0"/>
                        <a:t>&lt;</a:t>
                      </a:r>
                      <a:r>
                        <a:rPr lang="en-US" altLang="zh-CN" sz="2400" baseline="0" dirty="0"/>
                        <a:t> 5 </a:t>
                      </a:r>
                      <a:r>
                        <a:rPr lang="en-US" altLang="zh-CN" sz="2400" baseline="0" dirty="0" err="1"/>
                        <a:t>hr</a:t>
                      </a:r>
                      <a:endParaRPr lang="zh-CN" altLang="en-US" sz="2400" dirty="0"/>
                    </a:p>
                  </a:txBody>
                  <a:tcPr/>
                </a:tc>
                <a:extLst>
                  <a:ext uri="{0D108BD9-81ED-4DB2-BD59-A6C34878D82A}">
                    <a16:rowId xmlns="" xmlns:a16="http://schemas.microsoft.com/office/drawing/2014/main" val="10003"/>
                  </a:ext>
                </a:extLst>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1688379397"/>
              </p:ext>
            </p:extLst>
          </p:nvPr>
        </p:nvGraphicFramePr>
        <p:xfrm>
          <a:off x="3695757" y="4525694"/>
          <a:ext cx="2334612" cy="1828800"/>
        </p:xfrm>
        <a:graphic>
          <a:graphicData uri="http://schemas.openxmlformats.org/drawingml/2006/table">
            <a:tbl>
              <a:tblPr firstRow="1" bandRow="1">
                <a:tableStyleId>{5C22544A-7EE6-4342-B048-85BDC9FD1C3A}</a:tableStyleId>
              </a:tblPr>
              <a:tblGrid>
                <a:gridCol w="1167306">
                  <a:extLst>
                    <a:ext uri="{9D8B030D-6E8A-4147-A177-3AD203B41FA5}">
                      <a16:colId xmlns="" xmlns:a16="http://schemas.microsoft.com/office/drawing/2014/main" val="20000"/>
                    </a:ext>
                  </a:extLst>
                </a:gridCol>
                <a:gridCol w="1167306">
                  <a:extLst>
                    <a:ext uri="{9D8B030D-6E8A-4147-A177-3AD203B41FA5}">
                      <a16:colId xmlns="" xmlns:a16="http://schemas.microsoft.com/office/drawing/2014/main" val="20001"/>
                    </a:ext>
                  </a:extLst>
                </a:gridCol>
              </a:tblGrid>
              <a:tr h="370840">
                <a:tc gridSpan="2">
                  <a:txBody>
                    <a:bodyPr/>
                    <a:lstStyle/>
                    <a:p>
                      <a:pPr algn="ctr"/>
                      <a:r>
                        <a:rPr lang="en-US" altLang="zh-CN" sz="2400" dirty="0"/>
                        <a:t>SVF</a:t>
                      </a:r>
                      <a:endParaRPr lang="zh-CN" altLang="en-US" sz="2400" dirty="0"/>
                    </a:p>
                  </a:txBody>
                  <a:tcPr/>
                </a:tc>
                <a:tc hMerge="1">
                  <a:txBody>
                    <a:bodyPr/>
                    <a:lstStyle/>
                    <a:p>
                      <a:endParaRPr lang="zh-CN" altLang="en-US" dirty="0"/>
                    </a:p>
                  </a:txBody>
                  <a:tcPr/>
                </a:tc>
                <a:extLst>
                  <a:ext uri="{0D108BD9-81ED-4DB2-BD59-A6C34878D82A}">
                    <a16:rowId xmlns="" xmlns:a16="http://schemas.microsoft.com/office/drawing/2014/main" val="10000"/>
                  </a:ext>
                </a:extLst>
              </a:tr>
              <a:tr h="370840">
                <a:tc>
                  <a:txBody>
                    <a:bodyPr/>
                    <a:lstStyle/>
                    <a:p>
                      <a:r>
                        <a:rPr lang="en-US" altLang="zh-CN" sz="2400" dirty="0"/>
                        <a:t># FP</a:t>
                      </a:r>
                      <a:endParaRPr lang="zh-CN" altLang="en-US" sz="2400" dirty="0"/>
                    </a:p>
                  </a:txBody>
                  <a:tcPr/>
                </a:tc>
                <a:tc>
                  <a:txBody>
                    <a:bodyPr/>
                    <a:lstStyle/>
                    <a:p>
                      <a:r>
                        <a:rPr lang="en-US" altLang="zh-CN" sz="2400" dirty="0"/>
                        <a:t>&gt;</a:t>
                      </a:r>
                      <a:r>
                        <a:rPr lang="en-US" altLang="zh-CN" sz="2400" baseline="0" dirty="0"/>
                        <a:t> 1K</a:t>
                      </a:r>
                      <a:endParaRPr lang="zh-CN" altLang="en-US" sz="2400" dirty="0"/>
                    </a:p>
                  </a:txBody>
                  <a:tcPr/>
                </a:tc>
                <a:extLst>
                  <a:ext uri="{0D108BD9-81ED-4DB2-BD59-A6C34878D82A}">
                    <a16:rowId xmlns="" xmlns:a16="http://schemas.microsoft.com/office/drawing/2014/main" val="10001"/>
                  </a:ext>
                </a:extLst>
              </a:tr>
              <a:tr h="370840">
                <a:tc>
                  <a:txBody>
                    <a:bodyPr/>
                    <a:lstStyle/>
                    <a:p>
                      <a:r>
                        <a:rPr lang="en-US" altLang="zh-CN" sz="2400" dirty="0"/>
                        <a:t># TP</a:t>
                      </a:r>
                      <a:endParaRPr lang="zh-CN" altLang="en-US" sz="2400" dirty="0"/>
                    </a:p>
                  </a:txBody>
                  <a:tcPr/>
                </a:tc>
                <a:tc>
                  <a:txBody>
                    <a:bodyPr/>
                    <a:lstStyle/>
                    <a:p>
                      <a:r>
                        <a:rPr lang="en-US" altLang="zh-CN" sz="2400" dirty="0"/>
                        <a:t>~ 0</a:t>
                      </a:r>
                      <a:endParaRPr lang="zh-CN" altLang="en-US" sz="2400" dirty="0"/>
                    </a:p>
                  </a:txBody>
                  <a:tcPr/>
                </a:tc>
                <a:extLst>
                  <a:ext uri="{0D108BD9-81ED-4DB2-BD59-A6C34878D82A}">
                    <a16:rowId xmlns="" xmlns:a16="http://schemas.microsoft.com/office/drawing/2014/main" val="10002"/>
                  </a:ext>
                </a:extLst>
              </a:tr>
              <a:tr h="370840">
                <a:tc>
                  <a:txBody>
                    <a:bodyPr/>
                    <a:lstStyle/>
                    <a:p>
                      <a:r>
                        <a:rPr lang="en-US" altLang="zh-CN" sz="2400" dirty="0"/>
                        <a:t>Time</a:t>
                      </a:r>
                      <a:endParaRPr lang="zh-CN" altLang="en-US" sz="2400" dirty="0"/>
                    </a:p>
                  </a:txBody>
                  <a:tcPr/>
                </a:tc>
                <a:tc>
                  <a:txBody>
                    <a:bodyPr/>
                    <a:lstStyle/>
                    <a:p>
                      <a:r>
                        <a:rPr lang="en-US" altLang="zh-CN" sz="2400" dirty="0"/>
                        <a:t>&gt;</a:t>
                      </a:r>
                      <a:r>
                        <a:rPr lang="en-US" altLang="zh-CN" sz="2400" baseline="0" dirty="0"/>
                        <a:t> 12 </a:t>
                      </a:r>
                      <a:r>
                        <a:rPr lang="en-US" altLang="zh-CN" sz="2400" baseline="0" dirty="0" err="1"/>
                        <a:t>hr</a:t>
                      </a:r>
                      <a:endParaRPr lang="zh-CN" altLang="en-US" sz="2400" dirty="0"/>
                    </a:p>
                  </a:txBody>
                  <a:tcPr/>
                </a:tc>
                <a:extLst>
                  <a:ext uri="{0D108BD9-81ED-4DB2-BD59-A6C34878D82A}">
                    <a16:rowId xmlns="" xmlns:a16="http://schemas.microsoft.com/office/drawing/2014/main" val="10003"/>
                  </a:ext>
                </a:extLst>
              </a:tr>
            </a:tbl>
          </a:graphicData>
        </a:graphic>
      </p:graphicFrame>
      <p:graphicFrame>
        <p:nvGraphicFramePr>
          <p:cNvPr id="16" name="图表 15"/>
          <p:cNvGraphicFramePr/>
          <p:nvPr>
            <p:extLst>
              <p:ext uri="{D42A27DB-BD31-4B8C-83A1-F6EECF244321}">
                <p14:modId xmlns:p14="http://schemas.microsoft.com/office/powerpoint/2010/main" val="1891097568"/>
              </p:ext>
            </p:extLst>
          </p:nvPr>
        </p:nvGraphicFramePr>
        <p:xfrm>
          <a:off x="9053384" y="1231900"/>
          <a:ext cx="3327400" cy="28321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图表 16"/>
          <p:cNvGraphicFramePr/>
          <p:nvPr>
            <p:extLst>
              <p:ext uri="{D42A27DB-BD31-4B8C-83A1-F6EECF244321}">
                <p14:modId xmlns:p14="http://schemas.microsoft.com/office/powerpoint/2010/main" val="918849776"/>
              </p:ext>
            </p:extLst>
          </p:nvPr>
        </p:nvGraphicFramePr>
        <p:xfrm>
          <a:off x="6185907" y="1231900"/>
          <a:ext cx="3327400" cy="28321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553279655"/>
              </p:ext>
            </p:extLst>
          </p:nvPr>
        </p:nvGraphicFramePr>
        <p:xfrm>
          <a:off x="6682301" y="4525694"/>
          <a:ext cx="2334612" cy="1828800"/>
        </p:xfrm>
        <a:graphic>
          <a:graphicData uri="http://schemas.openxmlformats.org/drawingml/2006/table">
            <a:tbl>
              <a:tblPr firstRow="1" bandRow="1">
                <a:tableStyleId>{5C22544A-7EE6-4342-B048-85BDC9FD1C3A}</a:tableStyleId>
              </a:tblPr>
              <a:tblGrid>
                <a:gridCol w="1167306">
                  <a:extLst>
                    <a:ext uri="{9D8B030D-6E8A-4147-A177-3AD203B41FA5}">
                      <a16:colId xmlns="" xmlns:a16="http://schemas.microsoft.com/office/drawing/2014/main" val="20000"/>
                    </a:ext>
                  </a:extLst>
                </a:gridCol>
                <a:gridCol w="1167306">
                  <a:extLst>
                    <a:ext uri="{9D8B030D-6E8A-4147-A177-3AD203B41FA5}">
                      <a16:colId xmlns="" xmlns:a16="http://schemas.microsoft.com/office/drawing/2014/main" val="20001"/>
                    </a:ext>
                  </a:extLst>
                </a:gridCol>
              </a:tblGrid>
              <a:tr h="370840">
                <a:tc gridSpan="2">
                  <a:txBody>
                    <a:bodyPr/>
                    <a:lstStyle/>
                    <a:p>
                      <a:pPr algn="ctr"/>
                      <a:r>
                        <a:rPr lang="en-US" altLang="zh-CN" sz="2400" dirty="0"/>
                        <a:t>Clang</a:t>
                      </a:r>
                      <a:endParaRPr lang="zh-CN" altLang="en-US" sz="2400" dirty="0"/>
                    </a:p>
                  </a:txBody>
                  <a:tcPr/>
                </a:tc>
                <a:tc hMerge="1">
                  <a:txBody>
                    <a:bodyPr/>
                    <a:lstStyle/>
                    <a:p>
                      <a:endParaRPr lang="zh-CN" altLang="en-US" dirty="0"/>
                    </a:p>
                  </a:txBody>
                  <a:tcPr/>
                </a:tc>
                <a:extLst>
                  <a:ext uri="{0D108BD9-81ED-4DB2-BD59-A6C34878D82A}">
                    <a16:rowId xmlns="" xmlns:a16="http://schemas.microsoft.com/office/drawing/2014/main" val="10000"/>
                  </a:ext>
                </a:extLst>
              </a:tr>
              <a:tr h="370840">
                <a:tc>
                  <a:txBody>
                    <a:bodyPr/>
                    <a:lstStyle/>
                    <a:p>
                      <a:r>
                        <a:rPr lang="en-US" altLang="zh-CN" sz="2400" dirty="0"/>
                        <a:t># FP</a:t>
                      </a:r>
                      <a:endParaRPr lang="zh-CN" altLang="en-US" sz="2400" dirty="0"/>
                    </a:p>
                  </a:txBody>
                  <a:tcPr/>
                </a:tc>
                <a:tc>
                  <a:txBody>
                    <a:bodyPr/>
                    <a:lstStyle/>
                    <a:p>
                      <a:r>
                        <a:rPr lang="en-US" altLang="zh-CN" sz="2400" dirty="0"/>
                        <a:t>24</a:t>
                      </a:r>
                      <a:endParaRPr lang="zh-CN" altLang="en-US" sz="2400" dirty="0"/>
                    </a:p>
                  </a:txBody>
                  <a:tcPr/>
                </a:tc>
                <a:extLst>
                  <a:ext uri="{0D108BD9-81ED-4DB2-BD59-A6C34878D82A}">
                    <a16:rowId xmlns="" xmlns:a16="http://schemas.microsoft.com/office/drawing/2014/main" val="10001"/>
                  </a:ext>
                </a:extLst>
              </a:tr>
              <a:tr h="370840">
                <a:tc>
                  <a:txBody>
                    <a:bodyPr/>
                    <a:lstStyle/>
                    <a:p>
                      <a:r>
                        <a:rPr lang="en-US" altLang="zh-CN" sz="2400" dirty="0"/>
                        <a:t># TP</a:t>
                      </a:r>
                      <a:endParaRPr lang="zh-CN" altLang="en-US" sz="2400" dirty="0"/>
                    </a:p>
                  </a:txBody>
                  <a:tcPr/>
                </a:tc>
                <a:tc>
                  <a:txBody>
                    <a:bodyPr/>
                    <a:lstStyle/>
                    <a:p>
                      <a:r>
                        <a:rPr lang="en-US" altLang="zh-CN" sz="2400" dirty="0"/>
                        <a:t>2</a:t>
                      </a:r>
                      <a:endParaRPr lang="zh-CN" altLang="en-US" sz="2400" dirty="0"/>
                    </a:p>
                  </a:txBody>
                  <a:tcPr/>
                </a:tc>
                <a:extLst>
                  <a:ext uri="{0D108BD9-81ED-4DB2-BD59-A6C34878D82A}">
                    <a16:rowId xmlns="" xmlns:a16="http://schemas.microsoft.com/office/drawing/2014/main" val="10002"/>
                  </a:ext>
                </a:extLst>
              </a:tr>
              <a:tr h="370840">
                <a:tc>
                  <a:txBody>
                    <a:bodyPr/>
                    <a:lstStyle/>
                    <a:p>
                      <a:r>
                        <a:rPr lang="en-US" altLang="zh-CN" sz="2400" dirty="0"/>
                        <a:t>Time</a:t>
                      </a:r>
                      <a:endParaRPr lang="zh-CN" altLang="en-US" sz="2400" dirty="0"/>
                    </a:p>
                  </a:txBody>
                  <a:tcPr/>
                </a:tc>
                <a:tc>
                  <a:txBody>
                    <a:bodyPr/>
                    <a:lstStyle/>
                    <a:p>
                      <a:r>
                        <a:rPr lang="en-US" altLang="zh-CN" sz="2400" dirty="0"/>
                        <a:t>&lt; 1 </a:t>
                      </a:r>
                      <a:r>
                        <a:rPr lang="en-US" altLang="zh-CN" sz="2400" dirty="0" err="1"/>
                        <a:t>hr</a:t>
                      </a:r>
                      <a:endParaRPr lang="zh-CN" altLang="en-US" sz="2400" dirty="0"/>
                    </a:p>
                  </a:txBody>
                  <a:tcPr/>
                </a:tc>
                <a:extLst>
                  <a:ext uri="{0D108BD9-81ED-4DB2-BD59-A6C34878D82A}">
                    <a16:rowId xmlns="" xmlns:a16="http://schemas.microsoft.com/office/drawing/2014/main" val="10003"/>
                  </a:ext>
                </a:extLst>
              </a:tr>
            </a:tbl>
          </a:graphicData>
        </a:graphic>
      </p:graphicFrame>
      <p:graphicFrame>
        <p:nvGraphicFramePr>
          <p:cNvPr id="23" name="表格 22"/>
          <p:cNvGraphicFramePr>
            <a:graphicFrameLocks noGrp="1"/>
          </p:cNvGraphicFramePr>
          <p:nvPr>
            <p:extLst>
              <p:ext uri="{D42A27DB-BD31-4B8C-83A1-F6EECF244321}">
                <p14:modId xmlns:p14="http://schemas.microsoft.com/office/powerpoint/2010/main" val="366970075"/>
              </p:ext>
            </p:extLst>
          </p:nvPr>
        </p:nvGraphicFramePr>
        <p:xfrm>
          <a:off x="9549778" y="4525694"/>
          <a:ext cx="2334612" cy="1828800"/>
        </p:xfrm>
        <a:graphic>
          <a:graphicData uri="http://schemas.openxmlformats.org/drawingml/2006/table">
            <a:tbl>
              <a:tblPr firstRow="1" bandRow="1">
                <a:tableStyleId>{5C22544A-7EE6-4342-B048-85BDC9FD1C3A}</a:tableStyleId>
              </a:tblPr>
              <a:tblGrid>
                <a:gridCol w="1167306">
                  <a:extLst>
                    <a:ext uri="{9D8B030D-6E8A-4147-A177-3AD203B41FA5}">
                      <a16:colId xmlns="" xmlns:a16="http://schemas.microsoft.com/office/drawing/2014/main" val="20000"/>
                    </a:ext>
                  </a:extLst>
                </a:gridCol>
                <a:gridCol w="1167306">
                  <a:extLst>
                    <a:ext uri="{9D8B030D-6E8A-4147-A177-3AD203B41FA5}">
                      <a16:colId xmlns="" xmlns:a16="http://schemas.microsoft.com/office/drawing/2014/main" val="20001"/>
                    </a:ext>
                  </a:extLst>
                </a:gridCol>
              </a:tblGrid>
              <a:tr h="370840">
                <a:tc gridSpan="2">
                  <a:txBody>
                    <a:bodyPr/>
                    <a:lstStyle/>
                    <a:p>
                      <a:pPr algn="ctr"/>
                      <a:r>
                        <a:rPr lang="en-US" altLang="zh-CN" sz="2400" dirty="0"/>
                        <a:t>Infer</a:t>
                      </a:r>
                      <a:endParaRPr lang="zh-CN" altLang="en-US" sz="2400" dirty="0"/>
                    </a:p>
                  </a:txBody>
                  <a:tcPr/>
                </a:tc>
                <a:tc hMerge="1">
                  <a:txBody>
                    <a:bodyPr/>
                    <a:lstStyle/>
                    <a:p>
                      <a:endParaRPr lang="zh-CN" altLang="en-US" dirty="0"/>
                    </a:p>
                  </a:txBody>
                  <a:tcPr/>
                </a:tc>
                <a:extLst>
                  <a:ext uri="{0D108BD9-81ED-4DB2-BD59-A6C34878D82A}">
                    <a16:rowId xmlns="" xmlns:a16="http://schemas.microsoft.com/office/drawing/2014/main" val="10000"/>
                  </a:ext>
                </a:extLst>
              </a:tr>
              <a:tr h="370840">
                <a:tc>
                  <a:txBody>
                    <a:bodyPr/>
                    <a:lstStyle/>
                    <a:p>
                      <a:r>
                        <a:rPr lang="en-US" altLang="zh-CN" sz="2400" dirty="0"/>
                        <a:t># FP</a:t>
                      </a:r>
                      <a:endParaRPr lang="zh-CN" altLang="en-US" sz="2400" dirty="0"/>
                    </a:p>
                  </a:txBody>
                  <a:tcPr/>
                </a:tc>
                <a:tc>
                  <a:txBody>
                    <a:bodyPr/>
                    <a:lstStyle/>
                    <a:p>
                      <a:r>
                        <a:rPr lang="en-US" altLang="zh-CN" sz="2400" dirty="0"/>
                        <a:t>35</a:t>
                      </a:r>
                      <a:endParaRPr lang="zh-CN" altLang="en-US" sz="2400" dirty="0"/>
                    </a:p>
                  </a:txBody>
                  <a:tcPr/>
                </a:tc>
                <a:extLst>
                  <a:ext uri="{0D108BD9-81ED-4DB2-BD59-A6C34878D82A}">
                    <a16:rowId xmlns="" xmlns:a16="http://schemas.microsoft.com/office/drawing/2014/main" val="10001"/>
                  </a:ext>
                </a:extLst>
              </a:tr>
              <a:tr h="370840">
                <a:tc>
                  <a:txBody>
                    <a:bodyPr/>
                    <a:lstStyle/>
                    <a:p>
                      <a:r>
                        <a:rPr lang="en-US" altLang="zh-CN" sz="2400" dirty="0"/>
                        <a:t># TP</a:t>
                      </a:r>
                      <a:endParaRPr lang="zh-CN" altLang="en-US" sz="2400" dirty="0"/>
                    </a:p>
                  </a:txBody>
                  <a:tcPr/>
                </a:tc>
                <a:tc>
                  <a:txBody>
                    <a:bodyPr/>
                    <a:lstStyle/>
                    <a:p>
                      <a:r>
                        <a:rPr lang="en-US" altLang="zh-CN" sz="2400" dirty="0"/>
                        <a:t>0</a:t>
                      </a:r>
                      <a:endParaRPr lang="zh-CN" altLang="en-US" sz="2400" dirty="0"/>
                    </a:p>
                  </a:txBody>
                  <a:tcPr/>
                </a:tc>
                <a:extLst>
                  <a:ext uri="{0D108BD9-81ED-4DB2-BD59-A6C34878D82A}">
                    <a16:rowId xmlns="" xmlns:a16="http://schemas.microsoft.com/office/drawing/2014/main" val="10002"/>
                  </a:ext>
                </a:extLst>
              </a:tr>
              <a:tr h="370840">
                <a:tc>
                  <a:txBody>
                    <a:bodyPr/>
                    <a:lstStyle/>
                    <a:p>
                      <a:r>
                        <a:rPr lang="en-US" altLang="zh-CN" sz="2400" dirty="0"/>
                        <a:t>Time</a:t>
                      </a:r>
                      <a:endParaRPr lang="zh-CN" altLang="en-US" sz="2400" dirty="0"/>
                    </a:p>
                  </a:txBody>
                  <a:tcPr/>
                </a:tc>
                <a:tc>
                  <a:txBody>
                    <a:bodyPr/>
                    <a:lstStyle/>
                    <a:p>
                      <a:r>
                        <a:rPr lang="en-US" altLang="zh-CN" sz="2400" dirty="0"/>
                        <a:t>&lt; 1 </a:t>
                      </a:r>
                      <a:r>
                        <a:rPr lang="en-US" altLang="zh-CN" sz="2400" baseline="0" dirty="0" err="1"/>
                        <a:t>hr</a:t>
                      </a:r>
                      <a:endParaRPr lang="zh-CN" altLang="en-US" sz="2400" dirty="0"/>
                    </a:p>
                  </a:txBody>
                  <a:tcPr/>
                </a:tc>
                <a:extLst>
                  <a:ext uri="{0D108BD9-81ED-4DB2-BD59-A6C34878D82A}">
                    <a16:rowId xmlns="" xmlns:a16="http://schemas.microsoft.com/office/drawing/2014/main" val="10003"/>
                  </a:ext>
                </a:extLst>
              </a:tr>
            </a:tbl>
          </a:graphicData>
        </a:graphic>
      </p:graphicFrame>
      <p:grpSp>
        <p:nvGrpSpPr>
          <p:cNvPr id="8" name="组 7"/>
          <p:cNvGrpSpPr/>
          <p:nvPr/>
        </p:nvGrpSpPr>
        <p:grpSpPr>
          <a:xfrm>
            <a:off x="4954999" y="185431"/>
            <a:ext cx="2265869" cy="738664"/>
            <a:chOff x="5213445" y="447055"/>
            <a:chExt cx="2265869" cy="738664"/>
          </a:xfrm>
        </p:grpSpPr>
        <p:sp>
          <p:nvSpPr>
            <p:cNvPr id="5" name="矩形 4"/>
            <p:cNvSpPr/>
            <p:nvPr/>
          </p:nvSpPr>
          <p:spPr>
            <a:xfrm>
              <a:off x="5213445" y="518615"/>
              <a:ext cx="518615" cy="234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19" name="矩形 18"/>
            <p:cNvSpPr/>
            <p:nvPr/>
          </p:nvSpPr>
          <p:spPr>
            <a:xfrm>
              <a:off x="5213445" y="883659"/>
              <a:ext cx="518615" cy="234788"/>
            </a:xfrm>
            <a:prstGeom prst="rect">
              <a:avLst/>
            </a:prstGeom>
            <a:noFill/>
            <a:ln w="254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6" name="文本框 5"/>
            <p:cNvSpPr txBox="1"/>
            <p:nvPr/>
          </p:nvSpPr>
          <p:spPr>
            <a:xfrm>
              <a:off x="5916066" y="816387"/>
              <a:ext cx="1563248" cy="369332"/>
            </a:xfrm>
            <a:prstGeom prst="rect">
              <a:avLst/>
            </a:prstGeom>
            <a:noFill/>
          </p:spPr>
          <p:txBody>
            <a:bodyPr wrap="none" rtlCol="0">
              <a:spAutoFit/>
            </a:bodyPr>
            <a:lstStyle/>
            <a:p>
              <a:r>
                <a:rPr kumimoji="1" lang="en-US" altLang="zh-CN" dirty="0">
                  <a:latin typeface="Arial Hebrew" charset="-79"/>
                  <a:ea typeface="Arial Hebrew" charset="-79"/>
                  <a:cs typeface="Arial Hebrew" charset="-79"/>
                </a:rPr>
                <a:t>False Positives</a:t>
              </a:r>
              <a:endParaRPr kumimoji="1" lang="zh-CN" altLang="en-US" dirty="0">
                <a:latin typeface="Arial Hebrew" charset="-79"/>
                <a:ea typeface="Arial Hebrew" charset="-79"/>
                <a:cs typeface="Arial Hebrew" charset="-79"/>
              </a:endParaRPr>
            </a:p>
          </p:txBody>
        </p:sp>
        <p:sp>
          <p:nvSpPr>
            <p:cNvPr id="24" name="文本框 23"/>
            <p:cNvSpPr txBox="1"/>
            <p:nvPr/>
          </p:nvSpPr>
          <p:spPr>
            <a:xfrm>
              <a:off x="5916066" y="447055"/>
              <a:ext cx="1503873" cy="369332"/>
            </a:xfrm>
            <a:prstGeom prst="rect">
              <a:avLst/>
            </a:prstGeom>
            <a:noFill/>
          </p:spPr>
          <p:txBody>
            <a:bodyPr wrap="none" rtlCol="0">
              <a:spAutoFit/>
            </a:bodyPr>
            <a:lstStyle/>
            <a:p>
              <a:r>
                <a:rPr kumimoji="1" lang="en-US" altLang="zh-CN" dirty="0">
                  <a:latin typeface="Arial Hebrew" charset="-79"/>
                  <a:ea typeface="Arial Hebrew" charset="-79"/>
                  <a:cs typeface="Arial Hebrew" charset="-79"/>
                </a:rPr>
                <a:t>True Positives</a:t>
              </a:r>
              <a:endParaRPr kumimoji="1" lang="zh-CN" altLang="en-US" dirty="0">
                <a:latin typeface="Arial Hebrew" charset="-79"/>
                <a:ea typeface="Arial Hebrew" charset="-79"/>
                <a:cs typeface="Arial Hebrew" charset="-79"/>
              </a:endParaRPr>
            </a:p>
          </p:txBody>
        </p:sp>
      </p:grpSp>
    </p:spTree>
    <p:custDataLst>
      <p:tags r:id="rId1"/>
    </p:custDataLst>
    <p:extLst>
      <p:ext uri="{BB962C8B-B14F-4D97-AF65-F5344CB8AC3E}">
        <p14:creationId xmlns:p14="http://schemas.microsoft.com/office/powerpoint/2010/main" val="390994450"/>
      </p:ext>
    </p:extLst>
  </p:cSld>
  <p:clrMapOvr>
    <a:masterClrMapping/>
  </p:clrMapOvr>
  <mc:AlternateContent xmlns:mc="http://schemas.openxmlformats.org/markup-compatibility/2006" xmlns:p14="http://schemas.microsoft.com/office/powerpoint/2010/main">
    <mc:Choice Requires="p14">
      <p:transition p14:dur="0" advTm="93194"/>
    </mc:Choice>
    <mc:Fallback xmlns="">
      <p:transition advTm="931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linds(horizontal)">
                                      <p:cBhvr>
                                        <p:cTn id="15" dur="500"/>
                                        <p:tgtEl>
                                          <p:spTgt spid="22"/>
                                        </p:tgtEl>
                                      </p:cBhvr>
                                    </p:animEffect>
                                  </p:childTnLst>
                                </p:cTn>
                              </p:par>
                              <p:par>
                                <p:cTn id="16" presetID="3" presetClass="entr" presetSubtype="1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linds(horizontal)">
                                      <p:cBhvr>
                                        <p:cTn id="18" dur="500"/>
                                        <p:tgtEl>
                                          <p:spTgt spid="23"/>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Graphic spid="16" grpId="0">
        <p:bldAsOne/>
      </p:bldGraphic>
      <p:bldGraphic spid="17"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59729" y="2939143"/>
            <a:ext cx="2858796" cy="646331"/>
          </a:xfrm>
          <a:prstGeom prst="rect">
            <a:avLst/>
          </a:prstGeom>
          <a:noFill/>
        </p:spPr>
        <p:txBody>
          <a:bodyPr wrap="none" rtlCol="0">
            <a:spAutoFit/>
          </a:bodyPr>
          <a:lstStyle/>
          <a:p>
            <a:r>
              <a:rPr kumimoji="1" lang="en-US" altLang="zh-CN" sz="3600" b="1" dirty="0">
                <a:latin typeface="Arial Hebrew" charset="-79"/>
                <a:ea typeface="Arial Hebrew" charset="-79"/>
                <a:cs typeface="Arial Hebrew" charset="-79"/>
              </a:rPr>
              <a:t>The Key Ideas</a:t>
            </a:r>
            <a:endParaRPr kumimoji="1" lang="zh-CN" altLang="en-US" sz="3600" b="1" dirty="0">
              <a:latin typeface="Arial Hebrew" charset="-79"/>
              <a:ea typeface="Arial Hebrew" charset="-79"/>
              <a:cs typeface="Arial Hebrew" charset="-79"/>
            </a:endParaRPr>
          </a:p>
        </p:txBody>
      </p:sp>
    </p:spTree>
    <p:extLst>
      <p:ext uri="{BB962C8B-B14F-4D97-AF65-F5344CB8AC3E}">
        <p14:creationId xmlns:p14="http://schemas.microsoft.com/office/powerpoint/2010/main" val="437571610"/>
      </p:ext>
    </p:extLst>
  </p:cSld>
  <p:clrMapOvr>
    <a:masterClrMapping/>
  </p:clrMapOvr>
  <mc:AlternateContent xmlns:mc="http://schemas.openxmlformats.org/markup-compatibility/2006" xmlns:p14="http://schemas.microsoft.com/office/powerpoint/2010/main">
    <mc:Choice Requires="p14">
      <p:transition p14:dur="0" advTm="7454"/>
    </mc:Choice>
    <mc:Fallback xmlns="">
      <p:transition advTm="7454"/>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 23"/>
          <p:cNvGrpSpPr/>
          <p:nvPr/>
        </p:nvGrpSpPr>
        <p:grpSpPr>
          <a:xfrm>
            <a:off x="5423808" y="2623165"/>
            <a:ext cx="2008541" cy="2482784"/>
            <a:chOff x="5074424" y="2143686"/>
            <a:chExt cx="2481944" cy="3067964"/>
          </a:xfrm>
        </p:grpSpPr>
        <p:pic>
          <p:nvPicPr>
            <p:cNvPr id="25" name="Picture 4" descr="mage result for heartble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9057" y="2143686"/>
              <a:ext cx="2037734" cy="243679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mage result for heartbleed"/>
            <p:cNvPicPr>
              <a:picLocks noChangeAspect="1" noChangeArrowheads="1"/>
            </p:cNvPicPr>
            <p:nvPr/>
          </p:nvPicPr>
          <p:blipFill rotWithShape="1">
            <a:blip r:embed="rId5">
              <a:extLst>
                <a:ext uri="{28A0092B-C50C-407E-A947-70E740481C1C}">
                  <a14:useLocalDpi xmlns:a14="http://schemas.microsoft.com/office/drawing/2010/main" val="0"/>
                </a:ext>
              </a:extLst>
            </a:blip>
            <a:srcRect l="36333" t="8571" r="4051" b="49143"/>
            <a:stretch/>
          </p:blipFill>
          <p:spPr bwMode="auto">
            <a:xfrm>
              <a:off x="5074424" y="4423393"/>
              <a:ext cx="2481944" cy="788257"/>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矩形 26"/>
          <p:cNvSpPr/>
          <p:nvPr/>
        </p:nvSpPr>
        <p:spPr>
          <a:xfrm>
            <a:off x="17422" y="192894"/>
            <a:ext cx="4995815" cy="584775"/>
          </a:xfrm>
          <a:prstGeom prst="rect">
            <a:avLst/>
          </a:prstGeom>
        </p:spPr>
        <p:txBody>
          <a:bodyPr wrap="square">
            <a:spAutoFit/>
          </a:bodyPr>
          <a:lstStyle/>
          <a:p>
            <a:r>
              <a:rPr lang="en-US" altLang="zh-CN" sz="3200" b="1" dirty="0">
                <a:latin typeface="Arial Hebrew" charset="-79"/>
                <a:ea typeface="Arial Hebrew" charset="-79"/>
                <a:cs typeface="Arial Hebrew" charset="-79"/>
                <a:sym typeface="+mn-lt"/>
              </a:rPr>
              <a:t>  Source-Sink Problem</a:t>
            </a:r>
            <a:endParaRPr lang="zh-CN" altLang="en-US" sz="3200" b="1" dirty="0">
              <a:latin typeface="Arial Hebrew" charset="-79"/>
              <a:ea typeface="Arial Hebrew" charset="-79"/>
              <a:cs typeface="Arial Hebrew" charset="-79"/>
              <a:sym typeface="+mn-lt"/>
            </a:endParaRPr>
          </a:p>
        </p:txBody>
      </p:sp>
      <p:sp>
        <p:nvSpPr>
          <p:cNvPr id="28" name="文本框 27"/>
          <p:cNvSpPr txBox="1"/>
          <p:nvPr/>
        </p:nvSpPr>
        <p:spPr>
          <a:xfrm>
            <a:off x="7015911" y="1617042"/>
            <a:ext cx="2410916" cy="646331"/>
          </a:xfrm>
          <a:prstGeom prst="rect">
            <a:avLst/>
          </a:prstGeom>
          <a:noFill/>
        </p:spPr>
        <p:txBody>
          <a:bodyPr wrap="none" rtlCol="0">
            <a:spAutoFit/>
          </a:bodyPr>
          <a:lstStyle/>
          <a:p>
            <a:r>
              <a:rPr kumimoji="1" lang="en-US" altLang="zh-CN" sz="3600" b="1" dirty="0">
                <a:latin typeface="Arial Hebrew" charset="-79"/>
                <a:ea typeface="Arial Hebrew" charset="-79"/>
                <a:cs typeface="Arial Hebrew" charset="-79"/>
              </a:rPr>
              <a:t>Taint Issues</a:t>
            </a:r>
            <a:endParaRPr kumimoji="1" lang="zh-CN" altLang="en-US" sz="3600" b="1" dirty="0">
              <a:latin typeface="Arial Hebrew" charset="-79"/>
              <a:ea typeface="Arial Hebrew" charset="-79"/>
              <a:cs typeface="Arial Hebrew" charset="-79"/>
            </a:endParaRPr>
          </a:p>
        </p:txBody>
      </p:sp>
      <p:sp>
        <p:nvSpPr>
          <p:cNvPr id="29" name="文本框 28"/>
          <p:cNvSpPr txBox="1"/>
          <p:nvPr/>
        </p:nvSpPr>
        <p:spPr>
          <a:xfrm>
            <a:off x="7897658" y="2945331"/>
            <a:ext cx="697627" cy="523220"/>
          </a:xfrm>
          <a:prstGeom prst="rect">
            <a:avLst/>
          </a:prstGeom>
          <a:noFill/>
        </p:spPr>
        <p:txBody>
          <a:bodyPr wrap="none" rtlCol="0">
            <a:spAutoFit/>
          </a:bodyPr>
          <a:lstStyle/>
          <a:p>
            <a:r>
              <a:rPr kumimoji="1" lang="en-US" altLang="zh-CN" sz="2800" dirty="0">
                <a:latin typeface="Arial Hebrew" charset="-79"/>
                <a:ea typeface="Arial Hebrew" charset="-79"/>
                <a:cs typeface="Arial Hebrew" charset="-79"/>
              </a:rPr>
              <a:t>XSS</a:t>
            </a:r>
            <a:endParaRPr kumimoji="1" lang="zh-CN" altLang="en-US" sz="2800" dirty="0">
              <a:latin typeface="Arial Hebrew" charset="-79"/>
              <a:ea typeface="Arial Hebrew" charset="-79"/>
              <a:cs typeface="Arial Hebrew" charset="-79"/>
            </a:endParaRPr>
          </a:p>
        </p:txBody>
      </p:sp>
      <p:sp>
        <p:nvSpPr>
          <p:cNvPr id="30" name="文本框 29"/>
          <p:cNvSpPr txBox="1"/>
          <p:nvPr/>
        </p:nvSpPr>
        <p:spPr>
          <a:xfrm>
            <a:off x="8605157" y="4735286"/>
            <a:ext cx="2117887" cy="523220"/>
          </a:xfrm>
          <a:prstGeom prst="rect">
            <a:avLst/>
          </a:prstGeom>
          <a:noFill/>
        </p:spPr>
        <p:txBody>
          <a:bodyPr wrap="none" rtlCol="0">
            <a:spAutoFit/>
          </a:bodyPr>
          <a:lstStyle/>
          <a:p>
            <a:r>
              <a:rPr kumimoji="1" lang="en-US" altLang="zh-CN" sz="2800" dirty="0">
                <a:latin typeface="Arial Hebrew" charset="-79"/>
                <a:ea typeface="Arial Hebrew" charset="-79"/>
                <a:cs typeface="Arial Hebrew" charset="-79"/>
              </a:rPr>
              <a:t>SQL Injection</a:t>
            </a:r>
            <a:endParaRPr kumimoji="1" lang="zh-CN" altLang="en-US" sz="2800" dirty="0">
              <a:latin typeface="Arial Hebrew" charset="-79"/>
              <a:ea typeface="Arial Hebrew" charset="-79"/>
              <a:cs typeface="Arial Hebrew" charset="-79"/>
            </a:endParaRPr>
          </a:p>
        </p:txBody>
      </p:sp>
      <p:sp>
        <p:nvSpPr>
          <p:cNvPr id="31" name="文本框 30"/>
          <p:cNvSpPr txBox="1"/>
          <p:nvPr/>
        </p:nvSpPr>
        <p:spPr>
          <a:xfrm>
            <a:off x="6959503" y="5585427"/>
            <a:ext cx="3482043" cy="584775"/>
          </a:xfrm>
          <a:prstGeom prst="rect">
            <a:avLst/>
          </a:prstGeom>
          <a:noFill/>
        </p:spPr>
        <p:txBody>
          <a:bodyPr wrap="none" rtlCol="0">
            <a:spAutoFit/>
          </a:bodyPr>
          <a:lstStyle/>
          <a:p>
            <a:r>
              <a:rPr kumimoji="1" lang="en-US" altLang="zh-CN" sz="3200" dirty="0">
                <a:latin typeface="Arial Hebrew" charset="-79"/>
                <a:ea typeface="Arial Hebrew" charset="-79"/>
                <a:cs typeface="Arial Hebrew" charset="-79"/>
              </a:rPr>
              <a:t>Command Injection</a:t>
            </a:r>
            <a:endParaRPr kumimoji="1" lang="zh-CN" altLang="en-US" sz="3200" dirty="0">
              <a:latin typeface="Arial Hebrew" charset="-79"/>
              <a:ea typeface="Arial Hebrew" charset="-79"/>
              <a:cs typeface="Arial Hebrew" charset="-79"/>
            </a:endParaRPr>
          </a:p>
        </p:txBody>
      </p:sp>
      <p:sp>
        <p:nvSpPr>
          <p:cNvPr id="32" name="文本框 31"/>
          <p:cNvSpPr txBox="1"/>
          <p:nvPr/>
        </p:nvSpPr>
        <p:spPr>
          <a:xfrm>
            <a:off x="7739364" y="4041695"/>
            <a:ext cx="1005403" cy="584775"/>
          </a:xfrm>
          <a:prstGeom prst="rect">
            <a:avLst/>
          </a:prstGeom>
          <a:noFill/>
        </p:spPr>
        <p:txBody>
          <a:bodyPr wrap="none" rtlCol="0">
            <a:spAutoFit/>
          </a:bodyPr>
          <a:lstStyle/>
          <a:p>
            <a:r>
              <a:rPr kumimoji="1" lang="en-US" altLang="zh-CN" sz="3200" dirty="0">
                <a:latin typeface="Arial Hebrew" charset="-79"/>
                <a:ea typeface="Arial Hebrew" charset="-79"/>
                <a:cs typeface="Arial Hebrew" charset="-79"/>
              </a:rPr>
              <a:t>CSRF</a:t>
            </a:r>
            <a:endParaRPr kumimoji="1" lang="zh-CN" altLang="en-US" sz="3200" dirty="0">
              <a:latin typeface="Arial Hebrew" charset="-79"/>
              <a:ea typeface="Arial Hebrew" charset="-79"/>
              <a:cs typeface="Arial Hebrew" charset="-79"/>
            </a:endParaRPr>
          </a:p>
        </p:txBody>
      </p:sp>
      <p:sp>
        <p:nvSpPr>
          <p:cNvPr id="33" name="文本框 32"/>
          <p:cNvSpPr txBox="1"/>
          <p:nvPr/>
        </p:nvSpPr>
        <p:spPr>
          <a:xfrm>
            <a:off x="9209314" y="3420543"/>
            <a:ext cx="2958246" cy="461665"/>
          </a:xfrm>
          <a:prstGeom prst="rect">
            <a:avLst/>
          </a:prstGeom>
          <a:noFill/>
        </p:spPr>
        <p:txBody>
          <a:bodyPr wrap="none" rtlCol="0">
            <a:spAutoFit/>
          </a:bodyPr>
          <a:lstStyle/>
          <a:p>
            <a:r>
              <a:rPr kumimoji="1" lang="en-US" altLang="zh-CN" sz="2400" dirty="0">
                <a:latin typeface="Arial Hebrew" charset="-79"/>
                <a:ea typeface="Arial Hebrew" charset="-79"/>
                <a:cs typeface="Arial Hebrew" charset="-79"/>
              </a:rPr>
              <a:t>Leak of Sensitive Data</a:t>
            </a:r>
            <a:endParaRPr kumimoji="1" lang="zh-CN" altLang="en-US" sz="2400" dirty="0">
              <a:latin typeface="Arial Hebrew" charset="-79"/>
              <a:ea typeface="Arial Hebrew" charset="-79"/>
              <a:cs typeface="Arial Hebrew" charset="-79"/>
            </a:endParaRPr>
          </a:p>
        </p:txBody>
      </p:sp>
      <p:sp>
        <p:nvSpPr>
          <p:cNvPr id="34" name="文本框 33"/>
          <p:cNvSpPr txBox="1"/>
          <p:nvPr/>
        </p:nvSpPr>
        <p:spPr>
          <a:xfrm>
            <a:off x="318210" y="2715750"/>
            <a:ext cx="4605876" cy="646331"/>
          </a:xfrm>
          <a:prstGeom prst="rect">
            <a:avLst/>
          </a:prstGeom>
          <a:noFill/>
        </p:spPr>
        <p:txBody>
          <a:bodyPr wrap="none" rtlCol="0">
            <a:spAutoFit/>
          </a:bodyPr>
          <a:lstStyle/>
          <a:p>
            <a:r>
              <a:rPr kumimoji="1" lang="en-US" altLang="zh-CN" sz="3600" b="1" dirty="0">
                <a:latin typeface="Arial Hebrew" charset="-79"/>
                <a:ea typeface="Arial Hebrew" charset="-79"/>
                <a:cs typeface="Arial Hebrew" charset="-79"/>
              </a:rPr>
              <a:t>Invalid Use of Memory</a:t>
            </a:r>
            <a:endParaRPr kumimoji="1" lang="zh-CN" altLang="en-US" sz="3600" b="1" dirty="0">
              <a:latin typeface="Arial Hebrew" charset="-79"/>
              <a:ea typeface="Arial Hebrew" charset="-79"/>
              <a:cs typeface="Arial Hebrew" charset="-79"/>
            </a:endParaRPr>
          </a:p>
        </p:txBody>
      </p:sp>
      <p:sp>
        <p:nvSpPr>
          <p:cNvPr id="35" name="文本框 34"/>
          <p:cNvSpPr txBox="1"/>
          <p:nvPr/>
        </p:nvSpPr>
        <p:spPr>
          <a:xfrm>
            <a:off x="3610625" y="2047348"/>
            <a:ext cx="2011448" cy="461665"/>
          </a:xfrm>
          <a:prstGeom prst="rect">
            <a:avLst/>
          </a:prstGeom>
          <a:noFill/>
        </p:spPr>
        <p:txBody>
          <a:bodyPr wrap="none" rtlCol="0">
            <a:spAutoFit/>
          </a:bodyPr>
          <a:lstStyle/>
          <a:p>
            <a:r>
              <a:rPr kumimoji="1" lang="en-US" altLang="zh-CN" sz="2400" dirty="0">
                <a:latin typeface="Arial Hebrew" charset="-79"/>
                <a:ea typeface="Arial Hebrew" charset="-79"/>
                <a:cs typeface="Arial Hebrew" charset="-79"/>
              </a:rPr>
              <a:t>Use After Free</a:t>
            </a:r>
            <a:endParaRPr kumimoji="1" lang="zh-CN" altLang="en-US" sz="2400" dirty="0">
              <a:latin typeface="Arial Hebrew" charset="-79"/>
              <a:ea typeface="Arial Hebrew" charset="-79"/>
              <a:cs typeface="Arial Hebrew" charset="-79"/>
            </a:endParaRPr>
          </a:p>
        </p:txBody>
      </p:sp>
      <p:sp>
        <p:nvSpPr>
          <p:cNvPr id="36" name="文本框 35"/>
          <p:cNvSpPr txBox="1"/>
          <p:nvPr/>
        </p:nvSpPr>
        <p:spPr>
          <a:xfrm>
            <a:off x="2051229" y="1591235"/>
            <a:ext cx="1973745" cy="523220"/>
          </a:xfrm>
          <a:prstGeom prst="rect">
            <a:avLst/>
          </a:prstGeom>
          <a:noFill/>
        </p:spPr>
        <p:txBody>
          <a:bodyPr wrap="none" rtlCol="0">
            <a:spAutoFit/>
          </a:bodyPr>
          <a:lstStyle/>
          <a:p>
            <a:r>
              <a:rPr kumimoji="1" lang="en-US" altLang="zh-CN" sz="2800" dirty="0">
                <a:latin typeface="Arial Hebrew" charset="-79"/>
                <a:ea typeface="Arial Hebrew" charset="-79"/>
                <a:cs typeface="Arial Hebrew" charset="-79"/>
              </a:rPr>
              <a:t>Double Free</a:t>
            </a:r>
            <a:endParaRPr kumimoji="1" lang="zh-CN" altLang="en-US" sz="2800" dirty="0">
              <a:latin typeface="Arial Hebrew" charset="-79"/>
              <a:ea typeface="Arial Hebrew" charset="-79"/>
              <a:cs typeface="Arial Hebrew" charset="-79"/>
            </a:endParaRPr>
          </a:p>
        </p:txBody>
      </p:sp>
      <p:sp>
        <p:nvSpPr>
          <p:cNvPr id="37" name="文本框 36"/>
          <p:cNvSpPr txBox="1"/>
          <p:nvPr/>
        </p:nvSpPr>
        <p:spPr>
          <a:xfrm>
            <a:off x="2803580" y="5528646"/>
            <a:ext cx="3303212" cy="461665"/>
          </a:xfrm>
          <a:prstGeom prst="rect">
            <a:avLst/>
          </a:prstGeom>
          <a:noFill/>
        </p:spPr>
        <p:txBody>
          <a:bodyPr wrap="none" rtlCol="0">
            <a:spAutoFit/>
          </a:bodyPr>
          <a:lstStyle/>
          <a:p>
            <a:r>
              <a:rPr kumimoji="1" lang="en-US" altLang="zh-CN" sz="2400" dirty="0">
                <a:latin typeface="Arial Hebrew" charset="-79"/>
                <a:ea typeface="Arial Hebrew" charset="-79"/>
                <a:cs typeface="Arial Hebrew" charset="-79"/>
              </a:rPr>
              <a:t>Null Pointer Dereference</a:t>
            </a:r>
            <a:endParaRPr kumimoji="1" lang="zh-CN" altLang="en-US" sz="2400" dirty="0">
              <a:latin typeface="Arial Hebrew" charset="-79"/>
              <a:ea typeface="Arial Hebrew" charset="-79"/>
              <a:cs typeface="Arial Hebrew" charset="-79"/>
            </a:endParaRPr>
          </a:p>
        </p:txBody>
      </p:sp>
      <p:sp>
        <p:nvSpPr>
          <p:cNvPr id="38" name="文本框 37"/>
          <p:cNvSpPr txBox="1"/>
          <p:nvPr/>
        </p:nvSpPr>
        <p:spPr>
          <a:xfrm>
            <a:off x="721923" y="3838618"/>
            <a:ext cx="3769878" cy="584775"/>
          </a:xfrm>
          <a:prstGeom prst="rect">
            <a:avLst/>
          </a:prstGeom>
          <a:noFill/>
        </p:spPr>
        <p:txBody>
          <a:bodyPr wrap="none" rtlCol="0">
            <a:spAutoFit/>
          </a:bodyPr>
          <a:lstStyle/>
          <a:p>
            <a:r>
              <a:rPr kumimoji="1" lang="en-US" altLang="zh-CN" sz="3200" dirty="0">
                <a:latin typeface="Arial Hebrew" charset="-79"/>
                <a:ea typeface="Arial Hebrew" charset="-79"/>
                <a:cs typeface="Arial Hebrew" charset="-79"/>
              </a:rPr>
              <a:t>Stack Address Escape</a:t>
            </a:r>
            <a:endParaRPr kumimoji="1" lang="zh-CN" altLang="en-US" sz="3200" dirty="0">
              <a:latin typeface="Arial Hebrew" charset="-79"/>
              <a:ea typeface="Arial Hebrew" charset="-79"/>
              <a:cs typeface="Arial Hebrew" charset="-79"/>
            </a:endParaRPr>
          </a:p>
        </p:txBody>
      </p:sp>
      <p:sp>
        <p:nvSpPr>
          <p:cNvPr id="39" name="文本框 38"/>
          <p:cNvSpPr txBox="1"/>
          <p:nvPr/>
        </p:nvSpPr>
        <p:spPr>
          <a:xfrm>
            <a:off x="1684964" y="4723527"/>
            <a:ext cx="3738844" cy="461665"/>
          </a:xfrm>
          <a:prstGeom prst="rect">
            <a:avLst/>
          </a:prstGeom>
          <a:noFill/>
        </p:spPr>
        <p:txBody>
          <a:bodyPr wrap="none" rtlCol="0">
            <a:spAutoFit/>
          </a:bodyPr>
          <a:lstStyle/>
          <a:p>
            <a:r>
              <a:rPr kumimoji="1" lang="en-US" altLang="zh-CN" sz="2400" dirty="0">
                <a:latin typeface="Arial Hebrew" charset="-79"/>
                <a:ea typeface="Arial Hebrew" charset="-79"/>
                <a:cs typeface="Arial Hebrew" charset="-79"/>
              </a:rPr>
              <a:t>Use of Uninitialized Variable</a:t>
            </a:r>
            <a:endParaRPr kumimoji="1" lang="zh-CN" altLang="en-US" sz="2400" dirty="0">
              <a:latin typeface="Arial Hebrew" charset="-79"/>
              <a:ea typeface="Arial Hebrew" charset="-79"/>
              <a:cs typeface="Arial Hebrew" charset="-79"/>
            </a:endParaRPr>
          </a:p>
        </p:txBody>
      </p:sp>
    </p:spTree>
    <p:custDataLst>
      <p:tags r:id="rId1"/>
    </p:custDataLst>
    <p:extLst>
      <p:ext uri="{BB962C8B-B14F-4D97-AF65-F5344CB8AC3E}">
        <p14:creationId xmlns:p14="http://schemas.microsoft.com/office/powerpoint/2010/main" val="893556124"/>
      </p:ext>
    </p:extLst>
  </p:cSld>
  <p:clrMapOvr>
    <a:masterClrMapping/>
  </p:clrMapOvr>
  <mc:AlternateContent xmlns:mc="http://schemas.openxmlformats.org/markup-compatibility/2006" xmlns:p14="http://schemas.microsoft.com/office/powerpoint/2010/main">
    <mc:Choice Requires="p14">
      <p:transition p14:dur="0" advTm="38311"/>
    </mc:Choice>
    <mc:Fallback xmlns="">
      <p:transition advTm="383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20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60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80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20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20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40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60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80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40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60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P spid="35" grpId="0"/>
      <p:bldP spid="36" grpId="0"/>
      <p:bldP spid="37" grpId="0"/>
      <p:bldP spid="38" grpId="0"/>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2490" y="212353"/>
            <a:ext cx="6523261"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3200" b="1" dirty="0">
                <a:solidFill>
                  <a:srgbClr val="000000"/>
                </a:solidFill>
                <a:latin typeface="Arial Hebrew" charset="-79"/>
                <a:ea typeface="Arial Hebrew" charset="-79"/>
                <a:cs typeface="Arial Hebrew" charset="-79"/>
                <a:sym typeface="Helvetica Light"/>
              </a:rPr>
              <a:t>  Limitation of the “Layered” Design</a:t>
            </a:r>
            <a:endParaRPr lang="zh-CN" altLang="en-US" sz="3200" b="1" dirty="0">
              <a:latin typeface="Arial Hebrew" charset="-79"/>
              <a:ea typeface="Arial Hebrew" charset="-79"/>
              <a:cs typeface="Arial Hebrew" charset="-79"/>
            </a:endParaRPr>
          </a:p>
        </p:txBody>
      </p:sp>
      <p:sp>
        <p:nvSpPr>
          <p:cNvPr id="3" name="文本框 2"/>
          <p:cNvSpPr txBox="1"/>
          <p:nvPr/>
        </p:nvSpPr>
        <p:spPr>
          <a:xfrm>
            <a:off x="1560877" y="3737360"/>
            <a:ext cx="10189846" cy="2062103"/>
          </a:xfrm>
          <a:prstGeom prst="rect">
            <a:avLst/>
          </a:prstGeom>
          <a:noFill/>
        </p:spPr>
        <p:txBody>
          <a:bodyPr wrap="square" rtlCol="0">
            <a:spAutoFit/>
          </a:bodyPr>
          <a:lstStyle/>
          <a:p>
            <a:pPr marL="342900" indent="-342900">
              <a:buFont typeface="Arial" charset="0"/>
              <a:buChar char="•"/>
            </a:pPr>
            <a:r>
              <a:rPr kumimoji="1" lang="en-US" altLang="zh-CN" sz="3200" dirty="0">
                <a:latin typeface="Arial Hebrew" charset="-79"/>
                <a:ea typeface="Arial Hebrew" charset="-79"/>
                <a:cs typeface="Arial Hebrew" charset="-79"/>
              </a:rPr>
              <a:t>A lot of data dependence is irrelevant to bugs.</a:t>
            </a:r>
          </a:p>
          <a:p>
            <a:pPr marL="800100" lvl="1" indent="-342900">
              <a:buFont typeface="Arial" charset="0"/>
              <a:buChar char="•"/>
            </a:pPr>
            <a:r>
              <a:rPr kumimoji="1" lang="en-US" altLang="zh-CN" sz="3200" dirty="0">
                <a:latin typeface="Arial Hebrew" charset="-79"/>
                <a:ea typeface="Arial Hebrew" charset="-79"/>
                <a:cs typeface="Arial Hebrew" charset="-79"/>
              </a:rPr>
              <a:t>Contexts</a:t>
            </a:r>
          </a:p>
          <a:p>
            <a:pPr marL="800100" lvl="1" indent="-342900">
              <a:buFont typeface="Arial" charset="0"/>
              <a:buChar char="•"/>
            </a:pPr>
            <a:r>
              <a:rPr kumimoji="1" lang="en-US" altLang="zh-CN" sz="3200" dirty="0">
                <a:latin typeface="Arial Hebrew" charset="-79"/>
                <a:ea typeface="Arial Hebrew" charset="-79"/>
                <a:cs typeface="Arial Hebrew" charset="-79"/>
              </a:rPr>
              <a:t>Paths</a:t>
            </a:r>
          </a:p>
          <a:p>
            <a:pPr marL="800100" lvl="1" indent="-342900">
              <a:buFont typeface="Arial" charset="0"/>
              <a:buChar char="•"/>
            </a:pPr>
            <a:r>
              <a:rPr kumimoji="1" lang="en-US" altLang="zh-CN" sz="3200" dirty="0">
                <a:latin typeface="Arial Hebrew" charset="-79"/>
                <a:ea typeface="Arial Hebrew" charset="-79"/>
                <a:cs typeface="Arial Hebrew" charset="-79"/>
              </a:rPr>
              <a:t>Pointers</a:t>
            </a:r>
          </a:p>
        </p:txBody>
      </p:sp>
      <p:graphicFrame>
        <p:nvGraphicFramePr>
          <p:cNvPr id="2" name="图表 1"/>
          <p:cNvGraphicFramePr/>
          <p:nvPr>
            <p:extLst>
              <p:ext uri="{D42A27DB-BD31-4B8C-83A1-F6EECF244321}">
                <p14:modId xmlns:p14="http://schemas.microsoft.com/office/powerpoint/2010/main" val="1441393631"/>
              </p:ext>
            </p:extLst>
          </p:nvPr>
        </p:nvGraphicFramePr>
        <p:xfrm>
          <a:off x="2091341" y="1217496"/>
          <a:ext cx="8128000" cy="23980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67694468"/>
      </p:ext>
    </p:extLst>
  </p:cSld>
  <p:clrMapOvr>
    <a:masterClrMapping/>
  </p:clrMapOvr>
  <mc:AlternateContent xmlns:mc="http://schemas.openxmlformats.org/markup-compatibility/2006" xmlns:p14="http://schemas.microsoft.com/office/powerpoint/2010/main">
    <mc:Choice Requires="p14">
      <p:transition p14:dur="0" advTm="24201"/>
    </mc:Choice>
    <mc:Fallback xmlns="">
      <p:transition advTm="24201"/>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2493" y="159803"/>
            <a:ext cx="327416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3200" b="1" dirty="0">
                <a:solidFill>
                  <a:srgbClr val="000000"/>
                </a:solidFill>
                <a:latin typeface="Arial Hebrew" charset="-79"/>
                <a:ea typeface="Arial Hebrew" charset="-79"/>
                <a:cs typeface="Arial Hebrew" charset="-79"/>
                <a:sym typeface="Helvetica Light"/>
              </a:rPr>
              <a:t>  Blend the Layers</a:t>
            </a:r>
            <a:endParaRPr lang="zh-CN" altLang="en-US" sz="3200" b="1" dirty="0">
              <a:latin typeface="Arial Hebrew" charset="-79"/>
              <a:ea typeface="Arial Hebrew" charset="-79"/>
              <a:cs typeface="Arial Hebrew" charset="-79"/>
            </a:endParaRPr>
          </a:p>
        </p:txBody>
      </p:sp>
      <p:sp>
        <p:nvSpPr>
          <p:cNvPr id="31" name="文本框 30"/>
          <p:cNvSpPr txBox="1"/>
          <p:nvPr/>
        </p:nvSpPr>
        <p:spPr>
          <a:xfrm>
            <a:off x="10210438" y="5490920"/>
            <a:ext cx="327334" cy="369332"/>
          </a:xfrm>
          <a:prstGeom prst="rect">
            <a:avLst/>
          </a:prstGeom>
          <a:noFill/>
        </p:spPr>
        <p:txBody>
          <a:bodyPr wrap="none" rtlCol="0">
            <a:spAutoFit/>
          </a:bodyPr>
          <a:lstStyle/>
          <a:p>
            <a:r>
              <a:rPr kumimoji="1" lang="en-US" altLang="zh-CN" dirty="0">
                <a:solidFill>
                  <a:schemeClr val="bg1"/>
                </a:solidFill>
                <a:latin typeface="Arial Hebrew" charset="-79"/>
                <a:ea typeface="Arial Hebrew" charset="-79"/>
                <a:cs typeface="Arial Hebrew" charset="-79"/>
              </a:rPr>
              <a:t>D</a:t>
            </a:r>
            <a:endParaRPr kumimoji="1" lang="zh-CN" altLang="en-US" dirty="0">
              <a:solidFill>
                <a:schemeClr val="bg1"/>
              </a:solidFill>
              <a:latin typeface="Arial Hebrew" charset="-79"/>
              <a:ea typeface="Arial Hebrew" charset="-79"/>
              <a:cs typeface="Arial Hebrew" charset="-79"/>
            </a:endParaRPr>
          </a:p>
        </p:txBody>
      </p:sp>
      <p:sp>
        <p:nvSpPr>
          <p:cNvPr id="4" name="文本框 3"/>
          <p:cNvSpPr txBox="1"/>
          <p:nvPr/>
        </p:nvSpPr>
        <p:spPr>
          <a:xfrm>
            <a:off x="1359143" y="1569589"/>
            <a:ext cx="9604360" cy="3970318"/>
          </a:xfrm>
          <a:prstGeom prst="rect">
            <a:avLst/>
          </a:prstGeom>
          <a:noFill/>
        </p:spPr>
        <p:txBody>
          <a:bodyPr wrap="none" rtlCol="0">
            <a:spAutoFit/>
          </a:bodyPr>
          <a:lstStyle/>
          <a:p>
            <a:pPr marL="457200" indent="-457200">
              <a:buFont typeface="+mj-lt"/>
              <a:buAutoNum type="arabicPeriod"/>
            </a:pPr>
            <a:r>
              <a:rPr kumimoji="1" lang="en-US" altLang="zh-CN" sz="2800" dirty="0">
                <a:latin typeface="Arial Hebrew" charset="-79"/>
                <a:ea typeface="Arial Hebrew" charset="-79"/>
                <a:cs typeface="Arial Hebrew" charset="-79"/>
              </a:rPr>
              <a:t>Build </a:t>
            </a:r>
            <a:r>
              <a:rPr kumimoji="1" lang="en-US" altLang="zh-CN" sz="2800" b="1" dirty="0">
                <a:latin typeface="Arial Hebrew" charset="-79"/>
                <a:ea typeface="Arial Hebrew" charset="-79"/>
                <a:cs typeface="Arial Hebrew" charset="-79"/>
              </a:rPr>
              <a:t>function-level</a:t>
            </a:r>
            <a:r>
              <a:rPr kumimoji="1" lang="en-US" altLang="zh-CN" sz="2800" dirty="0">
                <a:latin typeface="Arial Hebrew" charset="-79"/>
                <a:ea typeface="Arial Hebrew" charset="-79"/>
                <a:cs typeface="Arial Hebrew" charset="-79"/>
              </a:rPr>
              <a:t> data dependence graphs to </a:t>
            </a:r>
            <a:r>
              <a:rPr kumimoji="1" lang="en-US" altLang="zh-CN" sz="2800" b="1" i="1" dirty="0">
                <a:latin typeface="Arial Hebrew" charset="-79"/>
                <a:ea typeface="Arial Hebrew" charset="-79"/>
                <a:cs typeface="Arial Hebrew" charset="-79"/>
              </a:rPr>
              <a:t>memorize</a:t>
            </a:r>
          </a:p>
          <a:p>
            <a:pPr marL="800100" lvl="1" indent="-342900">
              <a:buFont typeface="Arial" charset="0"/>
              <a:buChar char="•"/>
            </a:pPr>
            <a:r>
              <a:rPr kumimoji="1" lang="en-US" altLang="zh-CN" sz="2800" dirty="0">
                <a:latin typeface="Arial Hebrew" charset="-79"/>
                <a:ea typeface="Arial Hebrew" charset="-79"/>
                <a:cs typeface="Arial Hebrew" charset="-79"/>
              </a:rPr>
              <a:t>Non-local values as function parameters and return values</a:t>
            </a:r>
          </a:p>
          <a:p>
            <a:pPr marL="800100" lvl="1" indent="-342900">
              <a:buFont typeface="Arial" charset="0"/>
              <a:buChar char="•"/>
            </a:pPr>
            <a:r>
              <a:rPr kumimoji="1" lang="en-US" altLang="zh-CN" sz="2800" dirty="0">
                <a:latin typeface="Arial Hebrew" charset="-79"/>
                <a:ea typeface="Arial Hebrew" charset="-79"/>
                <a:cs typeface="Arial Hebrew" charset="-79"/>
              </a:rPr>
              <a:t>Complex path conditions</a:t>
            </a:r>
          </a:p>
          <a:p>
            <a:pPr marL="914400" lvl="1" indent="-457200">
              <a:buFont typeface="Arial" charset="0"/>
              <a:buChar char="•"/>
            </a:pPr>
            <a:endParaRPr kumimoji="1" lang="en-US" altLang="zh-CN" sz="2800" dirty="0">
              <a:latin typeface="Arial Hebrew" charset="-79"/>
              <a:ea typeface="Arial Hebrew" charset="-79"/>
              <a:cs typeface="Arial Hebrew" charset="-79"/>
            </a:endParaRPr>
          </a:p>
          <a:p>
            <a:pPr marL="457200" indent="-457200">
              <a:buFont typeface="+mj-lt"/>
              <a:buAutoNum type="arabicPeriod"/>
            </a:pPr>
            <a:r>
              <a:rPr kumimoji="1" lang="en-US" altLang="zh-CN" sz="2800" dirty="0">
                <a:latin typeface="Arial Hebrew" charset="-79"/>
                <a:ea typeface="Arial Hebrew" charset="-79"/>
                <a:cs typeface="Arial Hebrew" charset="-79"/>
              </a:rPr>
              <a:t>Stitch function-level graphs </a:t>
            </a:r>
            <a:r>
              <a:rPr kumimoji="1" lang="en-US" altLang="zh-CN" sz="2800" b="1" dirty="0">
                <a:latin typeface="Arial Hebrew" charset="-79"/>
                <a:ea typeface="Arial Hebrew" charset="-79"/>
                <a:cs typeface="Arial Hebrew" charset="-79"/>
              </a:rPr>
              <a:t>on-demand</a:t>
            </a:r>
            <a:r>
              <a:rPr kumimoji="1" lang="en-US" altLang="zh-CN" sz="2800" dirty="0">
                <a:latin typeface="Arial Hebrew" charset="-79"/>
                <a:ea typeface="Arial Hebrew" charset="-79"/>
                <a:cs typeface="Arial Hebrew" charset="-79"/>
              </a:rPr>
              <a:t> to collect</a:t>
            </a:r>
          </a:p>
          <a:p>
            <a:pPr marL="914400" lvl="1" indent="-457200">
              <a:buFont typeface="Arial" charset="0"/>
              <a:buChar char="•"/>
            </a:pPr>
            <a:r>
              <a:rPr kumimoji="1" lang="en-US" altLang="zh-CN" sz="2800" dirty="0">
                <a:latin typeface="Arial Hebrew" charset="-79"/>
                <a:ea typeface="Arial Hebrew" charset="-79"/>
                <a:cs typeface="Arial Hebrew" charset="-79"/>
              </a:rPr>
              <a:t>Inter-procedural pointer information</a:t>
            </a:r>
          </a:p>
          <a:p>
            <a:pPr marL="914400" lvl="1" indent="-457200">
              <a:buFont typeface="Arial" charset="0"/>
              <a:buChar char="•"/>
            </a:pPr>
            <a:r>
              <a:rPr kumimoji="1" lang="en-US" altLang="zh-CN" sz="2800" dirty="0">
                <a:latin typeface="Arial Hebrew" charset="-79"/>
                <a:ea typeface="Arial Hebrew" charset="-79"/>
                <a:cs typeface="Arial Hebrew" charset="-79"/>
              </a:rPr>
              <a:t>Context and path information</a:t>
            </a:r>
          </a:p>
          <a:p>
            <a:pPr marL="914400" lvl="1" indent="-457200">
              <a:buFont typeface="Arial" charset="0"/>
              <a:buChar char="•"/>
            </a:pPr>
            <a:endParaRPr kumimoji="1" lang="en-US" altLang="zh-CN" sz="2800" dirty="0">
              <a:latin typeface="Arial Hebrew" charset="-79"/>
              <a:ea typeface="Arial Hebrew" charset="-79"/>
              <a:cs typeface="Arial Hebrew" charset="-79"/>
            </a:endParaRPr>
          </a:p>
          <a:p>
            <a:pPr marL="457200" indent="-457200">
              <a:buFont typeface="+mj-lt"/>
              <a:buAutoNum type="arabicPeriod"/>
            </a:pPr>
            <a:r>
              <a:rPr kumimoji="1" lang="en-US" altLang="zh-CN" sz="2800" dirty="0">
                <a:latin typeface="Arial Hebrew" charset="-79"/>
                <a:ea typeface="Arial Hebrew" charset="-79"/>
                <a:cs typeface="Arial Hebrew" charset="-79"/>
              </a:rPr>
              <a:t>Solve the collected information using Z3 </a:t>
            </a:r>
          </a:p>
        </p:txBody>
      </p:sp>
    </p:spTree>
    <p:custDataLst>
      <p:tags r:id="rId1"/>
    </p:custDataLst>
    <p:extLst>
      <p:ext uri="{BB962C8B-B14F-4D97-AF65-F5344CB8AC3E}">
        <p14:creationId xmlns:p14="http://schemas.microsoft.com/office/powerpoint/2010/main" val="863211212"/>
      </p:ext>
    </p:extLst>
  </p:cSld>
  <p:clrMapOvr>
    <a:masterClrMapping/>
  </p:clrMapOvr>
  <mc:AlternateContent xmlns:mc="http://schemas.openxmlformats.org/markup-compatibility/2006" xmlns:p14="http://schemas.microsoft.com/office/powerpoint/2010/main">
    <mc:Choice Requires="p14">
      <p:transition p14:dur="0" advTm="76718"/>
    </mc:Choice>
    <mc:Fallback xmlns="">
      <p:transition advTm="767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blinds(horizontal)">
                                      <p:cBhvr>
                                        <p:cTn id="18" dur="500"/>
                                        <p:tgtEl>
                                          <p:spTgt spid="4">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blinds(horizontal)">
                                      <p:cBhvr>
                                        <p:cTn id="21" dur="500"/>
                                        <p:tgtEl>
                                          <p:spTgt spid="4">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blinds(horizontal)">
                                      <p:cBhvr>
                                        <p:cTn id="24" dur="500"/>
                                        <p:tgtEl>
                                          <p:spTgt spid="4">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checkerboard(across)">
                                      <p:cBhvr>
                                        <p:cTn id="29"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791060" y="1847947"/>
            <a:ext cx="4445448" cy="3970318"/>
          </a:xfrm>
          <a:prstGeom prst="rect">
            <a:avLst/>
          </a:prstGeom>
          <a:solidFill>
            <a:srgbClr val="FFFFFF"/>
          </a:solidFill>
          <a:ln>
            <a:noFill/>
          </a:ln>
          <a:effectLst>
            <a:outerShdw blurRad="63500" sx="102000" sy="102000" algn="ctr" rotWithShape="0">
              <a:prstClr val="black">
                <a:alpha val="40000"/>
              </a:prstClr>
            </a:outerShdw>
          </a:effectLst>
        </p:spPr>
        <p:txBody>
          <a:bodyPr wrap="none" rtlCol="0">
            <a:spAutoFit/>
          </a:bodyPr>
          <a:lstStyle/>
          <a:p>
            <a:pPr algn="dist">
              <a:lnSpc>
                <a:spcPct val="150000"/>
              </a:lnSpc>
            </a:pPr>
            <a:r>
              <a:rPr kumimoji="1" lang="en-US" altLang="zh-CN" sz="2400" spc="300" dirty="0" err="1">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int</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test(</a:t>
            </a:r>
            <a:r>
              <a:rPr kumimoji="1" lang="en-US" altLang="zh-CN" sz="2400" spc="300" dirty="0" err="1">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int</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p, </a:t>
            </a:r>
            <a:r>
              <a:rPr kumimoji="1" lang="en-US" altLang="zh-CN" sz="2400" spc="300" dirty="0" err="1">
                <a:ln w="0"/>
                <a:solidFill>
                  <a:srgbClr val="FF0000"/>
                </a:solidFill>
                <a:effectLst>
                  <a:outerShdw blurRad="38100" dist="19050" dir="2700000" algn="tl" rotWithShape="0">
                    <a:schemeClr val="dk1">
                      <a:alpha val="40000"/>
                    </a:schemeClr>
                  </a:outerShdw>
                </a:effectLst>
                <a:latin typeface="Arial Hebrew" charset="-79"/>
                <a:ea typeface="Arial Hebrew" charset="-79"/>
                <a:cs typeface="Arial Hebrew" charset="-79"/>
              </a:rPr>
              <a:t>int</a:t>
            </a:r>
            <a:r>
              <a:rPr kumimoji="1" lang="en-US" altLang="zh-CN" sz="2400" spc="300" dirty="0">
                <a:ln w="0"/>
                <a:solidFill>
                  <a:srgbClr val="FF0000"/>
                </a:solidFill>
                <a:effectLst>
                  <a:outerShdw blurRad="38100" dist="19050" dir="2700000" algn="tl" rotWithShape="0">
                    <a:schemeClr val="dk1">
                      <a:alpha val="40000"/>
                    </a:schemeClr>
                  </a:outerShdw>
                </a:effectLst>
                <a:latin typeface="Arial Hebrew" charset="-79"/>
                <a:ea typeface="Arial Hebrew" charset="-79"/>
                <a:cs typeface="Arial Hebrew" charset="-79"/>
              </a:rPr>
              <a:t> X</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err="1">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int</a:t>
            </a:r>
            <a:r>
              <a:rPr kumimoji="1" lang="en-US" altLang="zh-CN" sz="2400"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v = X; </a:t>
            </a:r>
            <a:r>
              <a:rPr kumimoji="1" lang="en-US" altLang="zh-CN" sz="2400" spc="300" dirty="0">
                <a:ln w="0"/>
                <a:solidFill>
                  <a:schemeClr val="accent6">
                    <a:lumMod val="75000"/>
                  </a:schemeClr>
                </a:solidFill>
                <a:effectLst>
                  <a:outerShdw blurRad="38100" dist="19050" dir="2700000" algn="tl" rotWithShape="0">
                    <a:schemeClr val="dk1">
                      <a:alpha val="40000"/>
                    </a:schemeClr>
                  </a:outerShdw>
                </a:effectLst>
                <a:latin typeface="Arial Hebrew" charset="-79"/>
                <a:ea typeface="Arial Hebrew" charset="-79"/>
                <a:cs typeface="Arial Hebrew" charset="-79"/>
              </a:rPr>
              <a:t>// X = *p</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if </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(v &lt; 0 || v &gt;100000) {</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*p = 10;</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Y = *p; </a:t>
            </a:r>
            <a:r>
              <a:rPr kumimoji="1" lang="en-US" altLang="zh-CN" sz="2400"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return</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Y;</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a:t>
            </a:r>
            <a:endParaRPr kumimoji="1" lang="zh-CN" altLang="en-US"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3" name="文本框 2"/>
          <p:cNvSpPr txBox="1"/>
          <p:nvPr/>
        </p:nvSpPr>
        <p:spPr>
          <a:xfrm>
            <a:off x="983837" y="2076544"/>
            <a:ext cx="4445448" cy="3416320"/>
          </a:xfrm>
          <a:prstGeom prst="rect">
            <a:avLst/>
          </a:prstGeom>
          <a:solidFill>
            <a:srgbClr val="FFFFFF"/>
          </a:solidFill>
          <a:ln>
            <a:noFill/>
          </a:ln>
          <a:effectLst>
            <a:outerShdw blurRad="63500" sx="102000" sy="102000" algn="ctr" rotWithShape="0">
              <a:prstClr val="black">
                <a:alpha val="40000"/>
              </a:prstClr>
            </a:outerShdw>
          </a:effectLst>
        </p:spPr>
        <p:txBody>
          <a:bodyPr wrap="none" rtlCol="0">
            <a:spAutoFit/>
          </a:bodyPr>
          <a:lstStyle/>
          <a:p>
            <a:pPr algn="dist">
              <a:lnSpc>
                <a:spcPct val="150000"/>
              </a:lnSpc>
            </a:pPr>
            <a:r>
              <a:rPr kumimoji="1" lang="en-US" altLang="zh-CN" sz="2400"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void</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test (</a:t>
            </a:r>
            <a:r>
              <a:rPr kumimoji="1" lang="en-US" altLang="zh-CN" sz="2400" spc="300" dirty="0" err="1">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int</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p) {</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err="1">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int</a:t>
            </a:r>
            <a:r>
              <a:rPr kumimoji="1" lang="en-US" altLang="zh-CN" sz="2400"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v = *p;</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if </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(v &lt; 0 || v &gt;100000) {</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*p = 10;</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a:t>
            </a:r>
            <a:endParaRPr kumimoji="1" lang="zh-CN" altLang="en-US"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17" name="文本框 16"/>
          <p:cNvSpPr txBox="1"/>
          <p:nvPr/>
        </p:nvSpPr>
        <p:spPr>
          <a:xfrm>
            <a:off x="2490" y="159803"/>
            <a:ext cx="86155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3200" b="1" dirty="0">
                <a:solidFill>
                  <a:srgbClr val="000000"/>
                </a:solidFill>
                <a:latin typeface="Arial Hebrew" charset="-79"/>
                <a:ea typeface="Arial Hebrew" charset="-79"/>
                <a:cs typeface="Arial Hebrew" charset="-79"/>
                <a:sym typeface="Helvetica Light"/>
              </a:rPr>
              <a:t>  Step 1: Build Function Graph – Purify the </a:t>
            </a:r>
            <a:r>
              <a:rPr lang="en-US" altLang="zh-CN" sz="3200" b="1" dirty="0" err="1">
                <a:solidFill>
                  <a:srgbClr val="000000"/>
                </a:solidFill>
                <a:latin typeface="Arial Hebrew" charset="-79"/>
                <a:ea typeface="Arial Hebrew" charset="-79"/>
                <a:cs typeface="Arial Hebrew" charset="-79"/>
                <a:sym typeface="Helvetica Light"/>
              </a:rPr>
              <a:t>Callee</a:t>
            </a:r>
            <a:endParaRPr lang="zh-CN" altLang="en-US" sz="3200" b="1" dirty="0">
              <a:latin typeface="Arial Hebrew" charset="-79"/>
              <a:ea typeface="Arial Hebrew" charset="-79"/>
              <a:cs typeface="Arial Hebrew" charset="-79"/>
            </a:endParaRPr>
          </a:p>
        </p:txBody>
      </p:sp>
      <p:sp>
        <p:nvSpPr>
          <p:cNvPr id="28" name="椭圆 27"/>
          <p:cNvSpPr/>
          <p:nvPr/>
        </p:nvSpPr>
        <p:spPr>
          <a:xfrm>
            <a:off x="2648753" y="2686542"/>
            <a:ext cx="582432" cy="58243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21" name="椭圆 20"/>
          <p:cNvSpPr/>
          <p:nvPr/>
        </p:nvSpPr>
        <p:spPr>
          <a:xfrm>
            <a:off x="2009240" y="3786273"/>
            <a:ext cx="582432" cy="58243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4" name="虚尾箭头 3"/>
          <p:cNvSpPr/>
          <p:nvPr/>
        </p:nvSpPr>
        <p:spPr>
          <a:xfrm>
            <a:off x="5840274" y="3548418"/>
            <a:ext cx="586853" cy="58685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31" name="椭圆 30"/>
          <p:cNvSpPr/>
          <p:nvPr/>
        </p:nvSpPr>
        <p:spPr>
          <a:xfrm>
            <a:off x="6885952" y="4613637"/>
            <a:ext cx="3743947" cy="644166"/>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33" name="椭圆 32"/>
          <p:cNvSpPr/>
          <p:nvPr/>
        </p:nvSpPr>
        <p:spPr>
          <a:xfrm>
            <a:off x="6891249" y="2477258"/>
            <a:ext cx="4241852" cy="543805"/>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Tree>
    <p:custDataLst>
      <p:tags r:id="rId1"/>
    </p:custDataLst>
    <p:extLst>
      <p:ext uri="{BB962C8B-B14F-4D97-AF65-F5344CB8AC3E}">
        <p14:creationId xmlns:p14="http://schemas.microsoft.com/office/powerpoint/2010/main" val="1490534198"/>
      </p:ext>
    </p:extLst>
  </p:cSld>
  <p:clrMapOvr>
    <a:masterClrMapping/>
  </p:clrMapOvr>
  <mc:AlternateContent xmlns:mc="http://schemas.openxmlformats.org/markup-compatibility/2006" xmlns:p14="http://schemas.microsoft.com/office/powerpoint/2010/main">
    <mc:Choice Requires="p14">
      <p:transition p14:dur="0" advTm="69047"/>
    </mc:Choice>
    <mc:Fallback xmlns="">
      <p:transition advTm="690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blinds(horizontal)">
                                      <p:cBhvr>
                                        <p:cTn id="13" dur="500"/>
                                        <p:tgtEl>
                                          <p:spTgt spid="2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blinds(horizontal)">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xit" presetSubtype="10" fill="hold" grpId="1" nodeType="clickEffect">
                                  <p:stCondLst>
                                    <p:cond delay="0"/>
                                  </p:stCondLst>
                                  <p:childTnLst>
                                    <p:animEffect transition="out" filter="checkerboard(across)">
                                      <p:cBhvr>
                                        <p:cTn id="20" dur="500"/>
                                        <p:tgtEl>
                                          <p:spTgt spid="28"/>
                                        </p:tgtEl>
                                      </p:cBhvr>
                                    </p:animEffect>
                                    <p:set>
                                      <p:cBhvr>
                                        <p:cTn id="21" dur="1" fill="hold">
                                          <p:stCondLst>
                                            <p:cond delay="499"/>
                                          </p:stCondLst>
                                        </p:cTn>
                                        <p:tgtEl>
                                          <p:spTgt spid="28"/>
                                        </p:tgtEl>
                                        <p:attrNameLst>
                                          <p:attrName>style.visibility</p:attrName>
                                        </p:attrNameLst>
                                      </p:cBhvr>
                                      <p:to>
                                        <p:strVal val="hidden"/>
                                      </p:to>
                                    </p:set>
                                  </p:childTnLst>
                                </p:cTn>
                              </p:par>
                              <p:par>
                                <p:cTn id="22" presetID="5" presetClass="exit" presetSubtype="10" fill="hold" grpId="1" nodeType="withEffect">
                                  <p:stCondLst>
                                    <p:cond delay="0"/>
                                  </p:stCondLst>
                                  <p:childTnLst>
                                    <p:animEffect transition="out" filter="checkerboard(across)">
                                      <p:cBhvr>
                                        <p:cTn id="23" dur="500"/>
                                        <p:tgtEl>
                                          <p:spTgt spid="33"/>
                                        </p:tgtEl>
                                      </p:cBhvr>
                                    </p:animEffect>
                                    <p:set>
                                      <p:cBhvr>
                                        <p:cTn id="24" dur="1" fill="hold">
                                          <p:stCondLst>
                                            <p:cond delay="499"/>
                                          </p:stCondLst>
                                        </p:cTn>
                                        <p:tgtEl>
                                          <p:spTgt spid="33"/>
                                        </p:tgtEl>
                                        <p:attrNameLst>
                                          <p:attrName>style.visibility</p:attrName>
                                        </p:attrNameLst>
                                      </p:cBhvr>
                                      <p:to>
                                        <p:strVal val="hidden"/>
                                      </p:to>
                                    </p:set>
                                  </p:childTnLst>
                                </p:cTn>
                              </p:par>
                              <p:par>
                                <p:cTn id="25" presetID="9"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dissolv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blinds(horizontal)">
                                      <p:cBhvr>
                                        <p:cTn id="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8" grpId="0" animBg="1"/>
      <p:bldP spid="28" grpId="1" animBg="1"/>
      <p:bldP spid="21" grpId="0" animBg="1"/>
      <p:bldP spid="4" grpId="0" animBg="1"/>
      <p:bldP spid="31" grpId="0" animBg="1"/>
      <p:bldP spid="33" grpId="0" animBg="1"/>
      <p:bldP spid="3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983837" y="1799545"/>
            <a:ext cx="4445448" cy="3970318"/>
          </a:xfrm>
          <a:prstGeom prst="rect">
            <a:avLst/>
          </a:prstGeom>
          <a:solidFill>
            <a:srgbClr val="FFFFFF"/>
          </a:solidFill>
          <a:ln>
            <a:noFill/>
          </a:ln>
          <a:effectLst>
            <a:outerShdw blurRad="63500" sx="102000" sy="102000" algn="ctr" rotWithShape="0">
              <a:prstClr val="black">
                <a:alpha val="40000"/>
              </a:prstClr>
            </a:outerShdw>
          </a:effectLst>
        </p:spPr>
        <p:txBody>
          <a:bodyPr wrap="none" rtlCol="0">
            <a:spAutoFit/>
          </a:bodyPr>
          <a:lstStyle/>
          <a:p>
            <a:pPr algn="dist">
              <a:lnSpc>
                <a:spcPct val="150000"/>
              </a:lnSpc>
            </a:pPr>
            <a:r>
              <a:rPr kumimoji="1" lang="en-US" altLang="zh-CN" sz="2400" spc="300" dirty="0" err="1">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int</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test (</a:t>
            </a:r>
            <a:r>
              <a:rPr kumimoji="1" lang="en-US" altLang="zh-CN" sz="2400" spc="300" dirty="0" err="1">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int</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p, </a:t>
            </a:r>
            <a:r>
              <a:rPr kumimoji="1" lang="en-US" altLang="zh-CN" sz="2400" spc="300" dirty="0" err="1">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int</a:t>
            </a:r>
            <a:r>
              <a:rPr kumimoji="1" lang="en-US" altLang="zh-CN" sz="2400"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X) {</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err="1">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int</a:t>
            </a:r>
            <a:r>
              <a:rPr kumimoji="1" lang="en-US" altLang="zh-CN" sz="2400"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v = X; </a:t>
            </a:r>
            <a:r>
              <a:rPr kumimoji="1" lang="en-US" altLang="zh-CN" sz="2400" spc="300" dirty="0">
                <a:ln w="0"/>
                <a:solidFill>
                  <a:schemeClr val="accent6">
                    <a:lumMod val="75000"/>
                  </a:schemeClr>
                </a:solidFill>
                <a:effectLst>
                  <a:outerShdw blurRad="38100" dist="19050" dir="2700000" algn="tl" rotWithShape="0">
                    <a:schemeClr val="dk1">
                      <a:alpha val="40000"/>
                    </a:schemeClr>
                  </a:outerShdw>
                </a:effectLst>
                <a:latin typeface="Arial Hebrew" charset="-79"/>
                <a:ea typeface="Arial Hebrew" charset="-79"/>
                <a:cs typeface="Arial Hebrew" charset="-79"/>
              </a:rPr>
              <a:t>// X = *p</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if </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(v &lt; 0 || v &gt;100000) {</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*p = 10;</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Y = *p; </a:t>
            </a:r>
            <a:r>
              <a:rPr kumimoji="1" lang="en-US" altLang="zh-CN" sz="2400"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return</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Y;</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a:t>
            </a:r>
            <a:endParaRPr kumimoji="1" lang="zh-CN" altLang="en-US"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17" name="文本框 16"/>
          <p:cNvSpPr txBox="1"/>
          <p:nvPr/>
        </p:nvSpPr>
        <p:spPr>
          <a:xfrm>
            <a:off x="2490" y="159803"/>
            <a:ext cx="7698774"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3200" b="1" dirty="0">
                <a:solidFill>
                  <a:srgbClr val="000000"/>
                </a:solidFill>
                <a:latin typeface="Arial Hebrew" charset="-79"/>
                <a:ea typeface="Arial Hebrew" charset="-79"/>
                <a:cs typeface="Arial Hebrew" charset="-79"/>
                <a:sym typeface="Helvetica Light"/>
              </a:rPr>
              <a:t>  Step 1: Build Function Graph for the </a:t>
            </a:r>
            <a:r>
              <a:rPr lang="en-US" altLang="zh-CN" sz="3200" b="1" dirty="0" err="1">
                <a:solidFill>
                  <a:srgbClr val="000000"/>
                </a:solidFill>
                <a:latin typeface="Arial Hebrew" charset="-79"/>
                <a:ea typeface="Arial Hebrew" charset="-79"/>
                <a:cs typeface="Arial Hebrew" charset="-79"/>
                <a:sym typeface="Helvetica Light"/>
              </a:rPr>
              <a:t>Callee</a:t>
            </a:r>
            <a:endParaRPr lang="zh-CN" altLang="en-US" sz="3200" b="1" dirty="0">
              <a:latin typeface="Arial Hebrew" charset="-79"/>
              <a:ea typeface="Arial Hebrew" charset="-79"/>
              <a:cs typeface="Arial Hebrew" charset="-79"/>
            </a:endParaRPr>
          </a:p>
        </p:txBody>
      </p:sp>
      <p:sp>
        <p:nvSpPr>
          <p:cNvPr id="4" name="虚尾箭头 3"/>
          <p:cNvSpPr/>
          <p:nvPr/>
        </p:nvSpPr>
        <p:spPr>
          <a:xfrm>
            <a:off x="5840274" y="3548418"/>
            <a:ext cx="586853" cy="58685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grpSp>
        <p:nvGrpSpPr>
          <p:cNvPr id="10" name="组 9"/>
          <p:cNvGrpSpPr/>
          <p:nvPr/>
        </p:nvGrpSpPr>
        <p:grpSpPr>
          <a:xfrm>
            <a:off x="7681176" y="2590330"/>
            <a:ext cx="1566687" cy="2176175"/>
            <a:chOff x="7172736" y="4007407"/>
            <a:chExt cx="1939514" cy="2694041"/>
          </a:xfrm>
        </p:grpSpPr>
        <p:sp>
          <p:nvSpPr>
            <p:cNvPr id="12" name="椭圆 11"/>
            <p:cNvSpPr/>
            <p:nvPr/>
          </p:nvSpPr>
          <p:spPr>
            <a:xfrm>
              <a:off x="7172736" y="5068001"/>
              <a:ext cx="835243" cy="60671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solidFill>
                  <a:latin typeface="Arial Hebrew" charset="-79"/>
                  <a:ea typeface="Arial Hebrew" charset="-79"/>
                  <a:cs typeface="Arial Hebrew" charset="-79"/>
                </a:rPr>
                <a:t>v</a:t>
              </a:r>
              <a:endParaRPr kumimoji="1" lang="zh-CN" altLang="en-US" sz="2000" dirty="0">
                <a:solidFill>
                  <a:schemeClr val="accent1"/>
                </a:solidFill>
                <a:latin typeface="Arial Hebrew" charset="-79"/>
                <a:ea typeface="Arial Hebrew" charset="-79"/>
                <a:cs typeface="Arial Hebrew" charset="-79"/>
              </a:endParaRPr>
            </a:p>
          </p:txBody>
        </p:sp>
        <p:sp>
          <p:nvSpPr>
            <p:cNvPr id="13" name="椭圆 12"/>
            <p:cNvSpPr/>
            <p:nvPr/>
          </p:nvSpPr>
          <p:spPr>
            <a:xfrm>
              <a:off x="7292095" y="6094730"/>
              <a:ext cx="606718" cy="60671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sz="2000" dirty="0">
                  <a:solidFill>
                    <a:schemeClr val="bg1"/>
                  </a:solidFill>
                  <a:latin typeface="Arial Hebrew" charset="-79"/>
                  <a:ea typeface="Arial Hebrew" charset="-79"/>
                  <a:cs typeface="Arial Hebrew" charset="-79"/>
                </a:rPr>
                <a:t>X</a:t>
              </a:r>
              <a:endParaRPr kumimoji="1" lang="zh-CN" altLang="en-US" sz="2000" dirty="0">
                <a:solidFill>
                  <a:schemeClr val="bg1"/>
                </a:solidFill>
                <a:latin typeface="Arial Hebrew" charset="-79"/>
                <a:ea typeface="Arial Hebrew" charset="-79"/>
                <a:cs typeface="Arial Hebrew" charset="-79"/>
              </a:endParaRPr>
            </a:p>
          </p:txBody>
        </p:sp>
        <p:cxnSp>
          <p:nvCxnSpPr>
            <p:cNvPr id="14" name="直线箭头连接符 13"/>
            <p:cNvCxnSpPr/>
            <p:nvPr/>
          </p:nvCxnSpPr>
          <p:spPr>
            <a:xfrm>
              <a:off x="7590358" y="5674720"/>
              <a:ext cx="5095" cy="420010"/>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8291025" y="5034137"/>
              <a:ext cx="821225" cy="60671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solidFill>
                  <a:latin typeface="Arial Hebrew" charset="-79"/>
                  <a:ea typeface="Arial Hebrew" charset="-79"/>
                  <a:cs typeface="Arial Hebrew" charset="-79"/>
                </a:rPr>
                <a:t>10</a:t>
              </a:r>
              <a:endParaRPr kumimoji="1" lang="zh-CN" altLang="en-US" sz="2000" dirty="0">
                <a:solidFill>
                  <a:schemeClr val="accent1"/>
                </a:solidFill>
                <a:latin typeface="Arial Hebrew" charset="-79"/>
                <a:ea typeface="Arial Hebrew" charset="-79"/>
                <a:cs typeface="Arial Hebrew" charset="-79"/>
              </a:endParaRPr>
            </a:p>
          </p:txBody>
        </p:sp>
        <p:sp>
          <p:nvSpPr>
            <p:cNvPr id="16" name="椭圆 15"/>
            <p:cNvSpPr/>
            <p:nvPr/>
          </p:nvSpPr>
          <p:spPr>
            <a:xfrm>
              <a:off x="7898813" y="4007407"/>
              <a:ext cx="606718" cy="60671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sz="2000" dirty="0">
                  <a:solidFill>
                    <a:schemeClr val="bg1"/>
                  </a:solidFill>
                  <a:latin typeface="Arial Hebrew" charset="-79"/>
                  <a:ea typeface="Arial Hebrew" charset="-79"/>
                  <a:cs typeface="Arial Hebrew" charset="-79"/>
                </a:rPr>
                <a:t>Y</a:t>
              </a:r>
              <a:endParaRPr kumimoji="1" lang="zh-CN" altLang="en-US" sz="2000" dirty="0">
                <a:solidFill>
                  <a:schemeClr val="bg1"/>
                </a:solidFill>
                <a:latin typeface="Arial Hebrew" charset="-79"/>
                <a:ea typeface="Arial Hebrew" charset="-79"/>
                <a:cs typeface="Arial Hebrew" charset="-79"/>
              </a:endParaRPr>
            </a:p>
          </p:txBody>
        </p:sp>
        <p:cxnSp>
          <p:nvCxnSpPr>
            <p:cNvPr id="18" name="直线箭头连接符 17"/>
            <p:cNvCxnSpPr/>
            <p:nvPr/>
          </p:nvCxnSpPr>
          <p:spPr>
            <a:xfrm flipV="1">
              <a:off x="7590358" y="4525274"/>
              <a:ext cx="397306" cy="5427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p:nvPr/>
          </p:nvCxnSpPr>
          <p:spPr>
            <a:xfrm flipH="1" flipV="1">
              <a:off x="8416680" y="4525274"/>
              <a:ext cx="284956" cy="5088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0" name="文本框 19"/>
          <p:cNvSpPr txBox="1"/>
          <p:nvPr/>
        </p:nvSpPr>
        <p:spPr>
          <a:xfrm>
            <a:off x="8817418" y="2919275"/>
            <a:ext cx="1370888" cy="369332"/>
          </a:xfrm>
          <a:prstGeom prst="rect">
            <a:avLst/>
          </a:prstGeom>
          <a:noFill/>
        </p:spPr>
        <p:txBody>
          <a:bodyPr wrap="none" rtlCol="0">
            <a:spAutoFit/>
          </a:bodyPr>
          <a:lstStyle/>
          <a:p>
            <a:r>
              <a:rPr kumimoji="1" lang="en-US" altLang="zh-CN" spc="-150" dirty="0">
                <a:ln w="0"/>
                <a:effectLst>
                  <a:outerShdw blurRad="38100" dist="19050" dir="2700000" algn="tl" rotWithShape="0">
                    <a:schemeClr val="dk1">
                      <a:alpha val="40000"/>
                    </a:schemeClr>
                  </a:outerShdw>
                </a:effectLst>
                <a:latin typeface="Arial Hebrew" charset="-79"/>
                <a:ea typeface="Arial Hebrew" charset="-79"/>
                <a:cs typeface="Arial Hebrew" charset="-79"/>
              </a:rPr>
              <a:t>v&lt;0 || v&gt;100000</a:t>
            </a:r>
            <a:endParaRPr kumimoji="1" lang="zh-CN" altLang="en-US" spc="-15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22" name="文本框 21"/>
          <p:cNvSpPr txBox="1"/>
          <p:nvPr/>
        </p:nvSpPr>
        <p:spPr>
          <a:xfrm>
            <a:off x="6848555" y="2939735"/>
            <a:ext cx="1348446" cy="369332"/>
          </a:xfrm>
          <a:prstGeom prst="rect">
            <a:avLst/>
          </a:prstGeom>
          <a:noFill/>
        </p:spPr>
        <p:txBody>
          <a:bodyPr wrap="none" rtlCol="0">
            <a:spAutoFit/>
          </a:bodyPr>
          <a:lstStyle/>
          <a:p>
            <a:r>
              <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rPr>
              <a:t>v∈[0,</a:t>
            </a:r>
            <a:r>
              <a:rPr kumimoji="1" lang="en-US" altLang="zh-CN" spc="-150" dirty="0">
                <a:ln w="0"/>
                <a:effectLst>
                  <a:outerShdw blurRad="38100" dist="19050" dir="2700000" algn="tl" rotWithShape="0">
                    <a:schemeClr val="dk1">
                      <a:alpha val="40000"/>
                    </a:schemeClr>
                  </a:outerShdw>
                </a:effectLst>
                <a:latin typeface="Arial Hebrew" charset="-79"/>
                <a:ea typeface="Arial Hebrew" charset="-79"/>
                <a:cs typeface="Arial Hebrew" charset="-79"/>
              </a:rPr>
              <a:t>100000]</a:t>
            </a:r>
            <a:endParaRPr kumimoji="1" lang="zh-CN" altLang="en-US"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23" name="椭圆 22"/>
          <p:cNvSpPr/>
          <p:nvPr/>
        </p:nvSpPr>
        <p:spPr>
          <a:xfrm>
            <a:off x="10478806" y="2582817"/>
            <a:ext cx="674687" cy="490091"/>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solidFill>
                <a:latin typeface="Arial Hebrew" charset="-79"/>
                <a:ea typeface="Arial Hebrew" charset="-79"/>
                <a:cs typeface="Arial Hebrew" charset="-79"/>
              </a:rPr>
              <a:t>p</a:t>
            </a:r>
            <a:endParaRPr kumimoji="1" lang="zh-CN" altLang="en-US" sz="2000" dirty="0">
              <a:solidFill>
                <a:schemeClr val="accent1"/>
              </a:solidFill>
              <a:latin typeface="Arial Hebrew" charset="-79"/>
              <a:ea typeface="Arial Hebrew" charset="-79"/>
              <a:cs typeface="Arial Hebrew" charset="-79"/>
            </a:endParaRPr>
          </a:p>
        </p:txBody>
      </p:sp>
      <p:sp>
        <p:nvSpPr>
          <p:cNvPr id="24" name="椭圆 23"/>
          <p:cNvSpPr/>
          <p:nvPr/>
        </p:nvSpPr>
        <p:spPr>
          <a:xfrm>
            <a:off x="9982088" y="4214842"/>
            <a:ext cx="1668122" cy="52522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solidFill>
                <a:latin typeface="Arial Hebrew" charset="-79"/>
                <a:ea typeface="Arial Hebrew" charset="-79"/>
                <a:cs typeface="Arial Hebrew" charset="-79"/>
              </a:rPr>
              <a:t>*p = 10</a:t>
            </a:r>
            <a:endParaRPr kumimoji="1" lang="zh-CN" altLang="en-US" sz="2000" dirty="0">
              <a:solidFill>
                <a:schemeClr val="accent1"/>
              </a:solidFill>
              <a:latin typeface="Arial Hebrew" charset="-79"/>
              <a:ea typeface="Arial Hebrew" charset="-79"/>
              <a:cs typeface="Arial Hebrew" charset="-79"/>
            </a:endParaRPr>
          </a:p>
        </p:txBody>
      </p:sp>
      <p:cxnSp>
        <p:nvCxnSpPr>
          <p:cNvPr id="25" name="直线箭头连接符 24"/>
          <p:cNvCxnSpPr/>
          <p:nvPr/>
        </p:nvCxnSpPr>
        <p:spPr>
          <a:xfrm flipH="1">
            <a:off x="10816149" y="3072908"/>
            <a:ext cx="1" cy="11419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08180952"/>
      </p:ext>
    </p:extLst>
  </p:cSld>
  <p:clrMapOvr>
    <a:masterClrMapping/>
  </p:clrMapOvr>
  <mc:AlternateContent xmlns:mc="http://schemas.openxmlformats.org/markup-compatibility/2006" xmlns:p14="http://schemas.microsoft.com/office/powerpoint/2010/main">
    <mc:Choice Requires="p14">
      <p:transition p14:dur="0" advTm="69047"/>
    </mc:Choice>
    <mc:Fallback xmlns="">
      <p:transition advTm="690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heckerboard(across)">
                                      <p:cBhvr>
                                        <p:cTn id="7" dur="500"/>
                                        <p:tgtEl>
                                          <p:spTgt spid="2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checkerboard(across)">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811291" y="1574915"/>
            <a:ext cx="3774175" cy="4524315"/>
          </a:xfrm>
          <a:prstGeom prst="rect">
            <a:avLst/>
          </a:prstGeom>
          <a:solidFill>
            <a:srgbClr val="FFFFFF"/>
          </a:solidFill>
          <a:ln>
            <a:noFill/>
          </a:ln>
          <a:effectLst>
            <a:outerShdw blurRad="63500" sx="102000" sy="102000" algn="ctr" rotWithShape="0">
              <a:prstClr val="black">
                <a:alpha val="40000"/>
              </a:prstClr>
            </a:outerShdw>
          </a:effectLst>
        </p:spPr>
        <p:txBody>
          <a:bodyPr wrap="none" rtlCol="0">
            <a:spAutoFit/>
          </a:bodyPr>
          <a:lstStyle/>
          <a:p>
            <a:pPr algn="dist">
              <a:lnSpc>
                <a:spcPct val="150000"/>
              </a:lnSpc>
            </a:pPr>
            <a:r>
              <a:rPr kumimoji="1" lang="en-US" altLang="zh-CN" sz="2400"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void</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main () {</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err="1">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int</a:t>
            </a:r>
            <a:r>
              <a:rPr kumimoji="1" lang="en-US" altLang="zh-CN" sz="2400"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*q = </a:t>
            </a:r>
            <a:r>
              <a:rPr kumimoji="1" lang="en-US" altLang="zh-CN" sz="2400" spc="300" dirty="0" err="1">
                <a:ln w="0"/>
                <a:effectLst>
                  <a:outerShdw blurRad="38100" dist="19050" dir="2700000" algn="tl" rotWithShape="0">
                    <a:schemeClr val="dk1">
                      <a:alpha val="40000"/>
                    </a:schemeClr>
                  </a:outerShdw>
                </a:effectLst>
                <a:latin typeface="Arial Hebrew" charset="-79"/>
                <a:ea typeface="Arial Hebrew" charset="-79"/>
                <a:cs typeface="Arial Hebrew" charset="-79"/>
              </a:rPr>
              <a:t>alloc</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(32);</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err="1">
                <a:ln w="0"/>
                <a:effectLst>
                  <a:outerShdw blurRad="38100" dist="19050" dir="2700000" algn="tl" rotWithShape="0">
                    <a:schemeClr val="dk1">
                      <a:alpha val="40000"/>
                    </a:schemeClr>
                  </a:outerShdw>
                </a:effectLst>
                <a:latin typeface="Arial Hebrew" charset="-79"/>
                <a:ea typeface="Arial Hebrew" charset="-79"/>
                <a:cs typeface="Arial Hebrew" charset="-79"/>
              </a:rPr>
              <a:t>scanf</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(“%d\n”, q);</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err="1">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int</a:t>
            </a:r>
            <a:r>
              <a:rPr kumimoji="1" lang="en-US" altLang="zh-CN" sz="2400"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A = *q;</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B = test(q, A);</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*q = B</a:t>
            </a:r>
          </a:p>
          <a:p>
            <a:pPr algn="dist">
              <a:lnSpc>
                <a:spcPct val="150000"/>
              </a:lnSpc>
            </a:pPr>
            <a:r>
              <a:rPr kumimoji="1" lang="en-US" altLang="zh-CN" sz="2400" spc="300" dirty="0" smtClean="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err="1" smtClean="0">
                <a:ln w="0"/>
                <a:effectLst>
                  <a:outerShdw blurRad="38100" dist="19050" dir="2700000" algn="tl" rotWithShape="0">
                    <a:schemeClr val="dk1">
                      <a:alpha val="40000"/>
                    </a:schemeClr>
                  </a:outerShdw>
                </a:effectLst>
                <a:latin typeface="Arial Hebrew" charset="-79"/>
                <a:ea typeface="Arial Hebrew" charset="-79"/>
                <a:cs typeface="Arial Hebrew" charset="-79"/>
              </a:rPr>
              <a:t>memcpy</a:t>
            </a:r>
            <a:r>
              <a:rPr kumimoji="1" lang="en-US" altLang="zh-CN" sz="2400" spc="300" dirty="0" smtClean="0">
                <a:ln w="0"/>
                <a:effectLst>
                  <a:outerShdw blurRad="38100" dist="19050" dir="2700000" algn="tl" rotWithShape="0">
                    <a:schemeClr val="dk1">
                      <a:alpha val="40000"/>
                    </a:schemeClr>
                  </a:outerShdw>
                </a:effectLst>
                <a:latin typeface="Arial Hebrew" charset="-79"/>
                <a:ea typeface="Arial Hebrew" charset="-79"/>
                <a:cs typeface="Arial Hebrew" charset="-79"/>
              </a:rPr>
              <a:t>(</a:t>
            </a:r>
            <a:r>
              <a:rPr kumimoji="1" lang="is-IS" altLang="zh-CN" sz="2400" spc="300" dirty="0" smtClean="0">
                <a:ln w="0"/>
                <a:effectLst>
                  <a:outerShdw blurRad="38100" dist="19050" dir="2700000" algn="tl" rotWithShape="0">
                    <a:schemeClr val="dk1">
                      <a:alpha val="40000"/>
                    </a:schemeClr>
                  </a:outerShdw>
                </a:effectLst>
                <a:latin typeface="Arial Hebrew" charset="-79"/>
                <a:ea typeface="Arial Hebrew" charset="-79"/>
                <a:cs typeface="Arial Hebrew" charset="-79"/>
              </a:rPr>
              <a:t>…, ..., *q</a:t>
            </a:r>
            <a:r>
              <a:rPr kumimoji="1" lang="en-US" altLang="zh-CN" sz="2400" spc="300" dirty="0" smtClean="0">
                <a:ln w="0"/>
                <a:effectLst>
                  <a:outerShdw blurRad="38100" dist="19050" dir="2700000" algn="tl" rotWithShape="0">
                    <a:schemeClr val="dk1">
                      <a:alpha val="40000"/>
                    </a:schemeClr>
                  </a:outerShdw>
                </a:effectLst>
                <a:latin typeface="Arial Hebrew" charset="-79"/>
                <a:ea typeface="Arial Hebrew" charset="-79"/>
                <a:cs typeface="Arial Hebrew" charset="-79"/>
              </a:rPr>
              <a:t>);</a:t>
            </a:r>
          </a:p>
          <a:p>
            <a:pPr algn="dist">
              <a:lnSpc>
                <a:spcPct val="150000"/>
              </a:lnSpc>
            </a:pPr>
            <a:r>
              <a:rPr kumimoji="1" lang="en-US" altLang="zh-CN" sz="2400" spc="300" dirty="0" smtClean="0">
                <a:ln w="0"/>
                <a:effectLst>
                  <a:outerShdw blurRad="38100" dist="19050" dir="2700000" algn="tl" rotWithShape="0">
                    <a:schemeClr val="dk1">
                      <a:alpha val="40000"/>
                    </a:schemeClr>
                  </a:outerShdw>
                </a:effectLst>
                <a:latin typeface="Arial Hebrew" charset="-79"/>
                <a:ea typeface="Arial Hebrew" charset="-79"/>
                <a:cs typeface="Arial Hebrew" charset="-79"/>
              </a:rPr>
              <a:t>}</a:t>
            </a:r>
            <a:endParaRPr kumimoji="1" lang="zh-CN" altLang="en-US"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10" name="文本框 9"/>
          <p:cNvSpPr txBox="1"/>
          <p:nvPr/>
        </p:nvSpPr>
        <p:spPr>
          <a:xfrm>
            <a:off x="1342924" y="2128913"/>
            <a:ext cx="3774175" cy="3416320"/>
          </a:xfrm>
          <a:prstGeom prst="rect">
            <a:avLst/>
          </a:prstGeom>
          <a:solidFill>
            <a:srgbClr val="FFFFFF"/>
          </a:solidFill>
          <a:ln>
            <a:noFill/>
          </a:ln>
          <a:effectLst>
            <a:outerShdw blurRad="63500" sx="102000" sy="102000" algn="ctr" rotWithShape="0">
              <a:prstClr val="black">
                <a:alpha val="40000"/>
              </a:prstClr>
            </a:outerShdw>
          </a:effectLst>
        </p:spPr>
        <p:txBody>
          <a:bodyPr wrap="none" rtlCol="0">
            <a:spAutoFit/>
          </a:bodyPr>
          <a:lstStyle/>
          <a:p>
            <a:pPr algn="dist">
              <a:lnSpc>
                <a:spcPct val="150000"/>
              </a:lnSpc>
            </a:pPr>
            <a:r>
              <a:rPr kumimoji="1" lang="en-US" altLang="zh-CN" sz="2400"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void</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main () {</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err="1">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int</a:t>
            </a:r>
            <a:r>
              <a:rPr kumimoji="1" lang="en-US" altLang="zh-CN" sz="2400"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*q = </a:t>
            </a:r>
            <a:r>
              <a:rPr kumimoji="1" lang="en-US" altLang="zh-CN" sz="2400" spc="300" dirty="0" err="1">
                <a:ln w="0"/>
                <a:effectLst>
                  <a:outerShdw blurRad="38100" dist="19050" dir="2700000" algn="tl" rotWithShape="0">
                    <a:schemeClr val="dk1">
                      <a:alpha val="40000"/>
                    </a:schemeClr>
                  </a:outerShdw>
                </a:effectLst>
                <a:latin typeface="Arial Hebrew" charset="-79"/>
                <a:ea typeface="Arial Hebrew" charset="-79"/>
                <a:cs typeface="Arial Hebrew" charset="-79"/>
              </a:rPr>
              <a:t>alloc</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(32);</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err="1">
                <a:ln w="0"/>
                <a:effectLst>
                  <a:outerShdw blurRad="38100" dist="19050" dir="2700000" algn="tl" rotWithShape="0">
                    <a:schemeClr val="dk1">
                      <a:alpha val="40000"/>
                    </a:schemeClr>
                  </a:outerShdw>
                </a:effectLst>
                <a:latin typeface="Arial Hebrew" charset="-79"/>
                <a:ea typeface="Arial Hebrew" charset="-79"/>
                <a:cs typeface="Arial Hebrew" charset="-79"/>
              </a:rPr>
              <a:t>scanf</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(“%d\n”, q);</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test(q);</a:t>
            </a:r>
          </a:p>
          <a:p>
            <a:pPr algn="dist">
              <a:lnSpc>
                <a:spcPct val="150000"/>
              </a:lnSpc>
            </a:pPr>
            <a:r>
              <a:rPr kumimoji="1" lang="en-US" altLang="zh-CN" sz="2400" spc="300" dirty="0" smtClean="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err="1" smtClean="0">
                <a:ln w="0"/>
                <a:effectLst>
                  <a:outerShdw blurRad="38100" dist="19050" dir="2700000" algn="tl" rotWithShape="0">
                    <a:schemeClr val="dk1">
                      <a:alpha val="40000"/>
                    </a:schemeClr>
                  </a:outerShdw>
                </a:effectLst>
                <a:latin typeface="Arial Hebrew" charset="-79"/>
                <a:ea typeface="Arial Hebrew" charset="-79"/>
                <a:cs typeface="Arial Hebrew" charset="-79"/>
              </a:rPr>
              <a:t>memcpy</a:t>
            </a:r>
            <a:r>
              <a:rPr kumimoji="1" lang="en-US" altLang="zh-CN" sz="2400" spc="300" dirty="0" smtClean="0">
                <a:ln w="0"/>
                <a:effectLst>
                  <a:outerShdw blurRad="38100" dist="19050" dir="2700000" algn="tl" rotWithShape="0">
                    <a:schemeClr val="dk1">
                      <a:alpha val="40000"/>
                    </a:schemeClr>
                  </a:outerShdw>
                </a:effectLst>
                <a:latin typeface="Arial Hebrew" charset="-79"/>
                <a:ea typeface="Arial Hebrew" charset="-79"/>
                <a:cs typeface="Arial Hebrew" charset="-79"/>
              </a:rPr>
              <a:t>(</a:t>
            </a:r>
            <a:r>
              <a:rPr kumimoji="1" lang="is-IS" altLang="zh-CN" sz="2400" spc="300" dirty="0" smtClean="0">
                <a:ln w="0"/>
                <a:effectLst>
                  <a:outerShdw blurRad="38100" dist="19050" dir="2700000" algn="tl" rotWithShape="0">
                    <a:schemeClr val="dk1">
                      <a:alpha val="40000"/>
                    </a:schemeClr>
                  </a:outerShdw>
                </a:effectLst>
                <a:latin typeface="Arial Hebrew" charset="-79"/>
                <a:ea typeface="Arial Hebrew" charset="-79"/>
                <a:cs typeface="Arial Hebrew" charset="-79"/>
              </a:rPr>
              <a:t>…, ..., *</a:t>
            </a:r>
            <a:r>
              <a:rPr kumimoji="1" lang="is-I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q</a:t>
            </a:r>
            <a:r>
              <a:rPr kumimoji="1" lang="en-US" altLang="zh-CN" sz="2400" spc="300" dirty="0" smtClean="0">
                <a:ln w="0"/>
                <a:effectLst>
                  <a:outerShdw blurRad="38100" dist="19050" dir="2700000" algn="tl" rotWithShape="0">
                    <a:schemeClr val="dk1">
                      <a:alpha val="40000"/>
                    </a:schemeClr>
                  </a:outerShdw>
                </a:effectLst>
                <a:latin typeface="Arial Hebrew" charset="-79"/>
                <a:ea typeface="Arial Hebrew" charset="-79"/>
                <a:cs typeface="Arial Hebrew" charset="-79"/>
              </a:rPr>
              <a:t>);</a:t>
            </a:r>
            <a:endPar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a:t>
            </a:r>
            <a:endParaRPr kumimoji="1" lang="zh-CN" altLang="en-US"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7" name="文本框 6"/>
          <p:cNvSpPr txBox="1"/>
          <p:nvPr/>
        </p:nvSpPr>
        <p:spPr>
          <a:xfrm>
            <a:off x="423515" y="291738"/>
            <a:ext cx="338554" cy="461665"/>
          </a:xfrm>
          <a:prstGeom prst="rect">
            <a:avLst/>
          </a:prstGeom>
          <a:noFill/>
        </p:spPr>
        <p:txBody>
          <a:bodyPr wrap="none" rtlCol="0">
            <a:spAutoFit/>
          </a:bodyPr>
          <a:lstStyle/>
          <a:p>
            <a:r>
              <a:rPr kumimoji="1" lang="en-US" altLang="zh-CN" sz="2400" b="1" dirty="0">
                <a:solidFill>
                  <a:schemeClr val="bg1"/>
                </a:solidFill>
                <a:latin typeface="Arial Hebrew" charset="-79"/>
                <a:ea typeface="Arial Hebrew" charset="-79"/>
                <a:cs typeface="Arial Hebrew" charset="-79"/>
              </a:rPr>
              <a:t>3</a:t>
            </a:r>
            <a:endParaRPr kumimoji="1" lang="zh-CN" altLang="en-US" sz="2400" b="1" dirty="0">
              <a:solidFill>
                <a:schemeClr val="bg1"/>
              </a:solidFill>
              <a:latin typeface="Arial Hebrew" charset="-79"/>
              <a:ea typeface="Arial Hebrew" charset="-79"/>
              <a:cs typeface="Arial Hebrew" charset="-79"/>
            </a:endParaRPr>
          </a:p>
        </p:txBody>
      </p:sp>
      <p:sp>
        <p:nvSpPr>
          <p:cNvPr id="8" name="文本框 7"/>
          <p:cNvSpPr txBox="1"/>
          <p:nvPr/>
        </p:nvSpPr>
        <p:spPr>
          <a:xfrm>
            <a:off x="2490" y="159803"/>
            <a:ext cx="877419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3200" b="1" dirty="0">
                <a:solidFill>
                  <a:srgbClr val="000000"/>
                </a:solidFill>
                <a:latin typeface="Arial Hebrew" charset="-79"/>
                <a:ea typeface="Arial Hebrew" charset="-79"/>
                <a:cs typeface="Arial Hebrew" charset="-79"/>
                <a:sym typeface="Helvetica Light"/>
              </a:rPr>
              <a:t>  Step 1: Build Function Graph – Purify the Caller</a:t>
            </a:r>
            <a:endParaRPr lang="zh-CN" altLang="en-US" sz="3200" b="1" dirty="0">
              <a:latin typeface="Arial Hebrew" charset="-79"/>
              <a:ea typeface="Arial Hebrew" charset="-79"/>
              <a:cs typeface="Arial Hebrew" charset="-79"/>
            </a:endParaRPr>
          </a:p>
        </p:txBody>
      </p:sp>
      <p:sp>
        <p:nvSpPr>
          <p:cNvPr id="9" name="虚尾箭头 8"/>
          <p:cNvSpPr/>
          <p:nvPr/>
        </p:nvSpPr>
        <p:spPr>
          <a:xfrm>
            <a:off x="5629947" y="3548418"/>
            <a:ext cx="586853" cy="58685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13" name="椭圆 12"/>
          <p:cNvSpPr/>
          <p:nvPr/>
        </p:nvSpPr>
        <p:spPr>
          <a:xfrm>
            <a:off x="6669617" y="3289111"/>
            <a:ext cx="4057521" cy="169232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Tree>
    <p:extLst>
      <p:ext uri="{BB962C8B-B14F-4D97-AF65-F5344CB8AC3E}">
        <p14:creationId xmlns:p14="http://schemas.microsoft.com/office/powerpoint/2010/main" val="294349883"/>
      </p:ext>
    </p:extLst>
  </p:cSld>
  <p:clrMapOvr>
    <a:masterClrMapping/>
  </p:clrMapOvr>
  <mc:AlternateContent xmlns:mc="http://schemas.openxmlformats.org/markup-compatibility/2006" xmlns:p14="http://schemas.microsoft.com/office/powerpoint/2010/main">
    <mc:Choice Requires="p14">
      <p:transition p14:dur="0" advTm="39744"/>
    </mc:Choice>
    <mc:Fallback xmlns="">
      <p:transition advTm="397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checkerboard(across)">
                                      <p:cBhvr>
                                        <p:cTn id="10" dur="500"/>
                                        <p:tgtEl>
                                          <p:spTgt spid="13"/>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heckerboard(across)">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342923" y="1574915"/>
            <a:ext cx="3774175" cy="4524315"/>
          </a:xfrm>
          <a:prstGeom prst="rect">
            <a:avLst/>
          </a:prstGeom>
          <a:solidFill>
            <a:srgbClr val="FFFFFF"/>
          </a:solidFill>
          <a:ln>
            <a:noFill/>
          </a:ln>
          <a:effectLst>
            <a:outerShdw blurRad="63500" sx="102000" sy="102000" algn="ctr" rotWithShape="0">
              <a:prstClr val="black">
                <a:alpha val="40000"/>
              </a:prstClr>
            </a:outerShdw>
          </a:effectLst>
        </p:spPr>
        <p:txBody>
          <a:bodyPr wrap="none" rtlCol="0">
            <a:spAutoFit/>
          </a:bodyPr>
          <a:lstStyle/>
          <a:p>
            <a:pPr algn="dist">
              <a:lnSpc>
                <a:spcPct val="150000"/>
              </a:lnSpc>
            </a:pPr>
            <a:r>
              <a:rPr kumimoji="1" lang="en-US" altLang="zh-CN" sz="2400"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void</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main () {</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err="1">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int</a:t>
            </a:r>
            <a:r>
              <a:rPr kumimoji="1" lang="en-US" altLang="zh-CN" sz="2400"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*q = </a:t>
            </a:r>
            <a:r>
              <a:rPr kumimoji="1" lang="en-US" altLang="zh-CN" sz="2400" spc="300" dirty="0" err="1">
                <a:ln w="0"/>
                <a:effectLst>
                  <a:outerShdw blurRad="38100" dist="19050" dir="2700000" algn="tl" rotWithShape="0">
                    <a:schemeClr val="dk1">
                      <a:alpha val="40000"/>
                    </a:schemeClr>
                  </a:outerShdw>
                </a:effectLst>
                <a:latin typeface="Arial Hebrew" charset="-79"/>
                <a:ea typeface="Arial Hebrew" charset="-79"/>
                <a:cs typeface="Arial Hebrew" charset="-79"/>
              </a:rPr>
              <a:t>alloc</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(32);</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err="1">
                <a:ln w="0"/>
                <a:effectLst>
                  <a:outerShdw blurRad="38100" dist="19050" dir="2700000" algn="tl" rotWithShape="0">
                    <a:schemeClr val="dk1">
                      <a:alpha val="40000"/>
                    </a:schemeClr>
                  </a:outerShdw>
                </a:effectLst>
                <a:latin typeface="Arial Hebrew" charset="-79"/>
                <a:ea typeface="Arial Hebrew" charset="-79"/>
                <a:cs typeface="Arial Hebrew" charset="-79"/>
              </a:rPr>
              <a:t>scanf</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(“%d\n”, q);</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err="1">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int</a:t>
            </a:r>
            <a:r>
              <a:rPr kumimoji="1" lang="en-US" altLang="zh-CN" sz="2400"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A = *q;</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B = test(q, A);</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*q = B</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err="1">
                <a:ln w="0"/>
                <a:effectLst>
                  <a:outerShdw blurRad="38100" dist="19050" dir="2700000" algn="tl" rotWithShape="0">
                    <a:schemeClr val="dk1">
                      <a:alpha val="40000"/>
                    </a:schemeClr>
                  </a:outerShdw>
                </a:effectLst>
                <a:latin typeface="Arial Hebrew" charset="-79"/>
                <a:ea typeface="Arial Hebrew" charset="-79"/>
                <a:cs typeface="Arial Hebrew" charset="-79"/>
              </a:rPr>
              <a:t>memcpy</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a:t>
            </a:r>
            <a:r>
              <a:rPr kumimoji="1" lang="is-I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 *q</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a:t>
            </a:r>
            <a:endParaRPr kumimoji="1" lang="zh-CN" altLang="en-US"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7" name="文本框 6"/>
          <p:cNvSpPr txBox="1"/>
          <p:nvPr/>
        </p:nvSpPr>
        <p:spPr>
          <a:xfrm>
            <a:off x="423515" y="291738"/>
            <a:ext cx="338554" cy="461665"/>
          </a:xfrm>
          <a:prstGeom prst="rect">
            <a:avLst/>
          </a:prstGeom>
          <a:noFill/>
        </p:spPr>
        <p:txBody>
          <a:bodyPr wrap="none" rtlCol="0">
            <a:spAutoFit/>
          </a:bodyPr>
          <a:lstStyle/>
          <a:p>
            <a:r>
              <a:rPr kumimoji="1" lang="en-US" altLang="zh-CN" sz="2400" b="1" dirty="0">
                <a:solidFill>
                  <a:schemeClr val="bg1"/>
                </a:solidFill>
                <a:latin typeface="Arial Hebrew" charset="-79"/>
                <a:ea typeface="Arial Hebrew" charset="-79"/>
                <a:cs typeface="Arial Hebrew" charset="-79"/>
              </a:rPr>
              <a:t>3</a:t>
            </a:r>
            <a:endParaRPr kumimoji="1" lang="zh-CN" altLang="en-US" sz="2400" b="1" dirty="0">
              <a:solidFill>
                <a:schemeClr val="bg1"/>
              </a:solidFill>
              <a:latin typeface="Arial Hebrew" charset="-79"/>
              <a:ea typeface="Arial Hebrew" charset="-79"/>
              <a:cs typeface="Arial Hebrew" charset="-79"/>
            </a:endParaRPr>
          </a:p>
        </p:txBody>
      </p:sp>
      <p:sp>
        <p:nvSpPr>
          <p:cNvPr id="8" name="文本框 7"/>
          <p:cNvSpPr txBox="1"/>
          <p:nvPr/>
        </p:nvSpPr>
        <p:spPr>
          <a:xfrm>
            <a:off x="2490" y="159803"/>
            <a:ext cx="763786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3200" b="1" dirty="0">
                <a:solidFill>
                  <a:srgbClr val="000000"/>
                </a:solidFill>
                <a:latin typeface="Arial Hebrew" charset="-79"/>
                <a:ea typeface="Arial Hebrew" charset="-79"/>
                <a:cs typeface="Arial Hebrew" charset="-79"/>
                <a:sym typeface="Helvetica Light"/>
              </a:rPr>
              <a:t>  Step 1: Build Function Graph for the Caller</a:t>
            </a:r>
            <a:endParaRPr lang="zh-CN" altLang="en-US" sz="3200" b="1" dirty="0">
              <a:latin typeface="Arial Hebrew" charset="-79"/>
              <a:ea typeface="Arial Hebrew" charset="-79"/>
              <a:cs typeface="Arial Hebrew" charset="-79"/>
            </a:endParaRPr>
          </a:p>
        </p:txBody>
      </p:sp>
      <p:sp>
        <p:nvSpPr>
          <p:cNvPr id="9" name="虚尾箭头 8"/>
          <p:cNvSpPr/>
          <p:nvPr/>
        </p:nvSpPr>
        <p:spPr>
          <a:xfrm>
            <a:off x="5629947" y="3548418"/>
            <a:ext cx="586853" cy="58685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grpSp>
        <p:nvGrpSpPr>
          <p:cNvPr id="2" name="组 1"/>
          <p:cNvGrpSpPr/>
          <p:nvPr/>
        </p:nvGrpSpPr>
        <p:grpSpPr>
          <a:xfrm>
            <a:off x="6953268" y="3069567"/>
            <a:ext cx="4178051" cy="1500634"/>
            <a:chOff x="5853130" y="1389523"/>
            <a:chExt cx="4178051" cy="1500634"/>
          </a:xfrm>
        </p:grpSpPr>
        <p:grpSp>
          <p:nvGrpSpPr>
            <p:cNvPr id="12" name="组 11"/>
            <p:cNvGrpSpPr/>
            <p:nvPr/>
          </p:nvGrpSpPr>
          <p:grpSpPr>
            <a:xfrm>
              <a:off x="5853130" y="1389523"/>
              <a:ext cx="2915310" cy="1500634"/>
              <a:chOff x="6887780" y="1389522"/>
              <a:chExt cx="3367635" cy="1733463"/>
            </a:xfrm>
          </p:grpSpPr>
          <p:sp>
            <p:nvSpPr>
              <p:cNvPr id="14" name="椭圆 13"/>
              <p:cNvSpPr/>
              <p:nvPr/>
            </p:nvSpPr>
            <p:spPr>
              <a:xfrm>
                <a:off x="8420661" y="2516267"/>
                <a:ext cx="606718" cy="60671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sz="2000" dirty="0">
                    <a:solidFill>
                      <a:schemeClr val="bg1"/>
                    </a:solidFill>
                    <a:latin typeface="Arial Hebrew" charset="-79"/>
                    <a:ea typeface="Arial Hebrew" charset="-79"/>
                    <a:cs typeface="Arial Hebrew" charset="-79"/>
                  </a:rPr>
                  <a:t>B</a:t>
                </a:r>
                <a:endParaRPr kumimoji="1" lang="zh-CN" altLang="en-US" sz="2000" dirty="0">
                  <a:solidFill>
                    <a:schemeClr val="bg1"/>
                  </a:solidFill>
                  <a:latin typeface="Arial Hebrew" charset="-79"/>
                  <a:ea typeface="Arial Hebrew" charset="-79"/>
                  <a:cs typeface="Arial Hebrew" charset="-79"/>
                </a:endParaRPr>
              </a:p>
            </p:txBody>
          </p:sp>
          <p:sp>
            <p:nvSpPr>
              <p:cNvPr id="15" name="椭圆 14"/>
              <p:cNvSpPr/>
              <p:nvPr/>
            </p:nvSpPr>
            <p:spPr>
              <a:xfrm>
                <a:off x="7180903" y="1389522"/>
                <a:ext cx="3074512" cy="60671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a:solidFill>
                      <a:schemeClr val="accent1"/>
                    </a:solidFill>
                    <a:latin typeface="Arial Hebrew" charset="-79"/>
                    <a:ea typeface="Arial Hebrew" charset="-79"/>
                    <a:cs typeface="Arial Hebrew" charset="-79"/>
                  </a:rPr>
                  <a:t>memcpy</a:t>
                </a:r>
                <a:r>
                  <a:rPr kumimoji="1" lang="en-US" altLang="zh-CN" sz="2000" dirty="0">
                    <a:solidFill>
                      <a:schemeClr val="accent1"/>
                    </a:solidFill>
                    <a:latin typeface="Arial Hebrew" charset="-79"/>
                    <a:ea typeface="Arial Hebrew" charset="-79"/>
                    <a:cs typeface="Arial Hebrew" charset="-79"/>
                  </a:rPr>
                  <a:t>(</a:t>
                </a:r>
                <a:r>
                  <a:rPr kumimoji="1" lang="is-IS" altLang="zh-CN" sz="2000" dirty="0">
                    <a:solidFill>
                      <a:schemeClr val="accent1"/>
                    </a:solidFill>
                    <a:latin typeface="Arial Hebrew" charset="-79"/>
                    <a:ea typeface="Arial Hebrew" charset="-79"/>
                    <a:cs typeface="Arial Hebrew" charset="-79"/>
                  </a:rPr>
                  <a:t>…, </a:t>
                </a:r>
                <a:r>
                  <a:rPr kumimoji="1" lang="en-US" altLang="zh-CN" sz="2000" dirty="0">
                    <a:solidFill>
                      <a:schemeClr val="accent1"/>
                    </a:solidFill>
                    <a:latin typeface="Arial Hebrew" charset="-79"/>
                    <a:ea typeface="Arial Hebrew" charset="-79"/>
                    <a:cs typeface="Arial Hebrew" charset="-79"/>
                  </a:rPr>
                  <a:t>*q)</a:t>
                </a:r>
                <a:endParaRPr kumimoji="1" lang="zh-CN" altLang="en-US" sz="2000" dirty="0">
                  <a:solidFill>
                    <a:schemeClr val="accent1"/>
                  </a:solidFill>
                  <a:latin typeface="Arial Hebrew" charset="-79"/>
                  <a:ea typeface="Arial Hebrew" charset="-79"/>
                  <a:cs typeface="Arial Hebrew" charset="-79"/>
                </a:endParaRPr>
              </a:p>
            </p:txBody>
          </p:sp>
          <p:cxnSp>
            <p:nvCxnSpPr>
              <p:cNvPr id="16" name="直线箭头连接符 15"/>
              <p:cNvCxnSpPr/>
              <p:nvPr/>
            </p:nvCxnSpPr>
            <p:spPr>
              <a:xfrm flipH="1" flipV="1">
                <a:off x="8718159" y="1996240"/>
                <a:ext cx="5861" cy="5200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6887780" y="2509888"/>
                <a:ext cx="606718" cy="60671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sz="2000" dirty="0">
                    <a:solidFill>
                      <a:schemeClr val="bg1"/>
                    </a:solidFill>
                    <a:latin typeface="Arial Hebrew" charset="-79"/>
                    <a:ea typeface="Arial Hebrew" charset="-79"/>
                    <a:cs typeface="Arial Hebrew" charset="-79"/>
                  </a:rPr>
                  <a:t>A</a:t>
                </a:r>
                <a:endParaRPr kumimoji="1" lang="zh-CN" altLang="en-US" sz="2000" dirty="0">
                  <a:solidFill>
                    <a:schemeClr val="bg1"/>
                  </a:solidFill>
                  <a:latin typeface="Arial Hebrew" charset="-79"/>
                  <a:ea typeface="Arial Hebrew" charset="-79"/>
                  <a:cs typeface="Arial Hebrew" charset="-79"/>
                </a:endParaRPr>
              </a:p>
            </p:txBody>
          </p:sp>
        </p:grpSp>
        <p:sp>
          <p:nvSpPr>
            <p:cNvPr id="18" name="椭圆 17"/>
            <p:cNvSpPr/>
            <p:nvPr/>
          </p:nvSpPr>
          <p:spPr>
            <a:xfrm>
              <a:off x="9356494" y="1403253"/>
              <a:ext cx="674687" cy="490091"/>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solidFill>
                  <a:latin typeface="Arial Hebrew" charset="-79"/>
                  <a:ea typeface="Arial Hebrew" charset="-79"/>
                  <a:cs typeface="Arial Hebrew" charset="-79"/>
                </a:rPr>
                <a:t>q</a:t>
              </a:r>
              <a:endParaRPr kumimoji="1" lang="zh-CN" altLang="en-US" sz="2000" dirty="0">
                <a:solidFill>
                  <a:schemeClr val="accent1"/>
                </a:solidFill>
                <a:latin typeface="Arial Hebrew" charset="-79"/>
                <a:ea typeface="Arial Hebrew" charset="-79"/>
                <a:cs typeface="Arial Hebrew" charset="-79"/>
              </a:endParaRPr>
            </a:p>
          </p:txBody>
        </p:sp>
        <p:cxnSp>
          <p:nvCxnSpPr>
            <p:cNvPr id="19" name="直线箭头连接符 18"/>
            <p:cNvCxnSpPr/>
            <p:nvPr/>
          </p:nvCxnSpPr>
          <p:spPr>
            <a:xfrm flipH="1">
              <a:off x="8768440" y="1648299"/>
              <a:ext cx="588054" cy="38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5697623"/>
      </p:ext>
    </p:extLst>
  </p:cSld>
  <p:clrMapOvr>
    <a:masterClrMapping/>
  </p:clrMapOvr>
  <mc:AlternateContent xmlns:mc="http://schemas.openxmlformats.org/markup-compatibility/2006" xmlns:p14="http://schemas.microsoft.com/office/powerpoint/2010/main">
    <mc:Choice Requires="p14">
      <p:transition p14:dur="0" advTm="39744"/>
    </mc:Choice>
    <mc:Fallback xmlns="">
      <p:transition advTm="39744"/>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342923" y="1574915"/>
            <a:ext cx="3774175" cy="4524315"/>
          </a:xfrm>
          <a:prstGeom prst="rect">
            <a:avLst/>
          </a:prstGeom>
          <a:solidFill>
            <a:srgbClr val="FFFFFF"/>
          </a:solidFill>
          <a:ln>
            <a:noFill/>
          </a:ln>
          <a:effectLst>
            <a:outerShdw blurRad="63500" sx="102000" sy="102000" algn="ctr" rotWithShape="0">
              <a:prstClr val="black">
                <a:alpha val="40000"/>
              </a:prstClr>
            </a:outerShdw>
          </a:effectLst>
        </p:spPr>
        <p:txBody>
          <a:bodyPr wrap="none" rtlCol="0">
            <a:spAutoFit/>
          </a:bodyPr>
          <a:lstStyle/>
          <a:p>
            <a:pPr algn="dist">
              <a:lnSpc>
                <a:spcPct val="150000"/>
              </a:lnSpc>
            </a:pPr>
            <a:r>
              <a:rPr kumimoji="1" lang="en-US" altLang="zh-CN" sz="2400"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void</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main () {</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err="1">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int</a:t>
            </a:r>
            <a:r>
              <a:rPr kumimoji="1" lang="en-US" altLang="zh-CN" sz="2400"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*q = </a:t>
            </a:r>
            <a:r>
              <a:rPr kumimoji="1" lang="en-US" altLang="zh-CN" sz="2400" spc="300" dirty="0" err="1">
                <a:ln w="0"/>
                <a:effectLst>
                  <a:outerShdw blurRad="38100" dist="19050" dir="2700000" algn="tl" rotWithShape="0">
                    <a:schemeClr val="dk1">
                      <a:alpha val="40000"/>
                    </a:schemeClr>
                  </a:outerShdw>
                </a:effectLst>
                <a:latin typeface="Arial Hebrew" charset="-79"/>
                <a:ea typeface="Arial Hebrew" charset="-79"/>
                <a:cs typeface="Arial Hebrew" charset="-79"/>
              </a:rPr>
              <a:t>alloc</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(32);</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err="1">
                <a:ln w="0"/>
                <a:effectLst>
                  <a:outerShdw blurRad="38100" dist="19050" dir="2700000" algn="tl" rotWithShape="0">
                    <a:schemeClr val="dk1">
                      <a:alpha val="40000"/>
                    </a:schemeClr>
                  </a:outerShdw>
                </a:effectLst>
                <a:latin typeface="Arial Hebrew" charset="-79"/>
                <a:ea typeface="Arial Hebrew" charset="-79"/>
                <a:cs typeface="Arial Hebrew" charset="-79"/>
              </a:rPr>
              <a:t>scanf</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(“%d\n”, q);</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err="1">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int</a:t>
            </a:r>
            <a:r>
              <a:rPr kumimoji="1" lang="en-US" altLang="zh-CN" sz="2400"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A = *q;</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B = test(q, A);</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*q = B</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err="1">
                <a:ln w="0"/>
                <a:effectLst>
                  <a:outerShdw blurRad="38100" dist="19050" dir="2700000" algn="tl" rotWithShape="0">
                    <a:schemeClr val="dk1">
                      <a:alpha val="40000"/>
                    </a:schemeClr>
                  </a:outerShdw>
                </a:effectLst>
                <a:latin typeface="Arial Hebrew" charset="-79"/>
                <a:ea typeface="Arial Hebrew" charset="-79"/>
                <a:cs typeface="Arial Hebrew" charset="-79"/>
              </a:rPr>
              <a:t>memcpy</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a:t>
            </a:r>
            <a:r>
              <a:rPr kumimoji="1" lang="is-I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 *q</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a:t>
            </a:r>
            <a:endParaRPr kumimoji="1" lang="zh-CN" altLang="en-US"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7" name="文本框 6"/>
          <p:cNvSpPr txBox="1"/>
          <p:nvPr/>
        </p:nvSpPr>
        <p:spPr>
          <a:xfrm>
            <a:off x="423515" y="291738"/>
            <a:ext cx="338554" cy="461665"/>
          </a:xfrm>
          <a:prstGeom prst="rect">
            <a:avLst/>
          </a:prstGeom>
          <a:noFill/>
        </p:spPr>
        <p:txBody>
          <a:bodyPr wrap="none" rtlCol="0">
            <a:spAutoFit/>
          </a:bodyPr>
          <a:lstStyle/>
          <a:p>
            <a:r>
              <a:rPr kumimoji="1" lang="en-US" altLang="zh-CN" sz="2400" b="1" dirty="0">
                <a:solidFill>
                  <a:schemeClr val="bg1"/>
                </a:solidFill>
                <a:latin typeface="Arial Hebrew" charset="-79"/>
                <a:ea typeface="Arial Hebrew" charset="-79"/>
                <a:cs typeface="Arial Hebrew" charset="-79"/>
              </a:rPr>
              <a:t>3</a:t>
            </a:r>
            <a:endParaRPr kumimoji="1" lang="zh-CN" altLang="en-US" sz="2400" b="1" dirty="0">
              <a:solidFill>
                <a:schemeClr val="bg1"/>
              </a:solidFill>
              <a:latin typeface="Arial Hebrew" charset="-79"/>
              <a:ea typeface="Arial Hebrew" charset="-79"/>
              <a:cs typeface="Arial Hebrew" charset="-79"/>
            </a:endParaRPr>
          </a:p>
        </p:txBody>
      </p:sp>
      <p:sp>
        <p:nvSpPr>
          <p:cNvPr id="8" name="文本框 7"/>
          <p:cNvSpPr txBox="1"/>
          <p:nvPr/>
        </p:nvSpPr>
        <p:spPr>
          <a:xfrm>
            <a:off x="2490" y="159803"/>
            <a:ext cx="659712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3200" b="1" dirty="0">
                <a:solidFill>
                  <a:srgbClr val="000000"/>
                </a:solidFill>
                <a:latin typeface="Arial Hebrew" charset="-79"/>
                <a:ea typeface="Arial Hebrew" charset="-79"/>
                <a:cs typeface="Arial Hebrew" charset="-79"/>
                <a:sym typeface="Helvetica Light"/>
              </a:rPr>
              <a:t>  Source-Sink Problem in the Example</a:t>
            </a:r>
            <a:endParaRPr lang="zh-CN" altLang="en-US" sz="3200" b="1" dirty="0">
              <a:latin typeface="Arial Hebrew" charset="-79"/>
              <a:ea typeface="Arial Hebrew" charset="-79"/>
              <a:cs typeface="Arial Hebrew" charset="-79"/>
            </a:endParaRPr>
          </a:p>
        </p:txBody>
      </p:sp>
      <p:grpSp>
        <p:nvGrpSpPr>
          <p:cNvPr id="23" name="组 22"/>
          <p:cNvGrpSpPr/>
          <p:nvPr/>
        </p:nvGrpSpPr>
        <p:grpSpPr>
          <a:xfrm>
            <a:off x="1600203" y="2957513"/>
            <a:ext cx="8829675" cy="357187"/>
            <a:chOff x="1414463" y="2957513"/>
            <a:chExt cx="8829675" cy="357187"/>
          </a:xfrm>
        </p:grpSpPr>
        <p:cxnSp>
          <p:nvCxnSpPr>
            <p:cNvPr id="4" name="直线连接符 3"/>
            <p:cNvCxnSpPr/>
            <p:nvPr/>
          </p:nvCxnSpPr>
          <p:spPr>
            <a:xfrm>
              <a:off x="1414463" y="3314700"/>
              <a:ext cx="350043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直线连接符 5"/>
            <p:cNvCxnSpPr/>
            <p:nvPr/>
          </p:nvCxnSpPr>
          <p:spPr>
            <a:xfrm flipV="1">
              <a:off x="4914900" y="2957514"/>
              <a:ext cx="871538" cy="35718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flipV="1">
              <a:off x="5786438" y="2957513"/>
              <a:ext cx="4457700" cy="1"/>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4" name="文本框 23"/>
          <p:cNvSpPr txBox="1"/>
          <p:nvPr/>
        </p:nvSpPr>
        <p:spPr>
          <a:xfrm>
            <a:off x="6029324" y="2582109"/>
            <a:ext cx="3688254" cy="369332"/>
          </a:xfrm>
          <a:prstGeom prst="rect">
            <a:avLst/>
          </a:prstGeom>
          <a:noFill/>
        </p:spPr>
        <p:txBody>
          <a:bodyPr wrap="none" rtlCol="0">
            <a:spAutoFit/>
          </a:bodyPr>
          <a:lstStyle/>
          <a:p>
            <a:r>
              <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rPr>
              <a:t>Get a user-input integer, stored in *q</a:t>
            </a:r>
            <a:endParaRPr kumimoji="1" lang="zh-CN" altLang="en-US"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grpSp>
        <p:nvGrpSpPr>
          <p:cNvPr id="25" name="组 24"/>
          <p:cNvGrpSpPr/>
          <p:nvPr/>
        </p:nvGrpSpPr>
        <p:grpSpPr>
          <a:xfrm>
            <a:off x="1600203" y="3515604"/>
            <a:ext cx="8829675" cy="357187"/>
            <a:chOff x="1414463" y="2957513"/>
            <a:chExt cx="8829675" cy="357187"/>
          </a:xfrm>
        </p:grpSpPr>
        <p:cxnSp>
          <p:nvCxnSpPr>
            <p:cNvPr id="26" name="直线连接符 25"/>
            <p:cNvCxnSpPr/>
            <p:nvPr/>
          </p:nvCxnSpPr>
          <p:spPr>
            <a:xfrm>
              <a:off x="1414463" y="3314700"/>
              <a:ext cx="350043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直线连接符 26"/>
            <p:cNvCxnSpPr/>
            <p:nvPr/>
          </p:nvCxnSpPr>
          <p:spPr>
            <a:xfrm flipV="1">
              <a:off x="4914900" y="2957514"/>
              <a:ext cx="871538" cy="35718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直线连接符 27"/>
            <p:cNvCxnSpPr/>
            <p:nvPr/>
          </p:nvCxnSpPr>
          <p:spPr>
            <a:xfrm flipV="1">
              <a:off x="5786438" y="2957513"/>
              <a:ext cx="4457700" cy="1"/>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6029324" y="3146272"/>
            <a:ext cx="2679131" cy="369332"/>
          </a:xfrm>
          <a:prstGeom prst="rect">
            <a:avLst/>
          </a:prstGeom>
          <a:noFill/>
        </p:spPr>
        <p:txBody>
          <a:bodyPr wrap="none" rtlCol="0">
            <a:spAutoFit/>
          </a:bodyPr>
          <a:lstStyle/>
          <a:p>
            <a:r>
              <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rPr>
              <a:t>A is the user-input integer</a:t>
            </a:r>
            <a:endParaRPr kumimoji="1" lang="zh-CN" altLang="en-US"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grpSp>
        <p:nvGrpSpPr>
          <p:cNvPr id="30" name="组 29"/>
          <p:cNvGrpSpPr/>
          <p:nvPr/>
        </p:nvGrpSpPr>
        <p:grpSpPr>
          <a:xfrm>
            <a:off x="1600203" y="5160189"/>
            <a:ext cx="8829675" cy="357187"/>
            <a:chOff x="1414463" y="2957513"/>
            <a:chExt cx="8829675" cy="357187"/>
          </a:xfrm>
        </p:grpSpPr>
        <p:cxnSp>
          <p:nvCxnSpPr>
            <p:cNvPr id="31" name="直线连接符 30"/>
            <p:cNvCxnSpPr/>
            <p:nvPr/>
          </p:nvCxnSpPr>
          <p:spPr>
            <a:xfrm>
              <a:off x="1414463" y="3314700"/>
              <a:ext cx="350043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直线连接符 31"/>
            <p:cNvCxnSpPr/>
            <p:nvPr/>
          </p:nvCxnSpPr>
          <p:spPr>
            <a:xfrm flipV="1">
              <a:off x="4914900" y="2957514"/>
              <a:ext cx="871538" cy="35718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直线连接符 32"/>
            <p:cNvCxnSpPr/>
            <p:nvPr/>
          </p:nvCxnSpPr>
          <p:spPr>
            <a:xfrm flipV="1">
              <a:off x="5786438" y="2957513"/>
              <a:ext cx="4457700" cy="1"/>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4" name="文本框 33"/>
          <p:cNvSpPr txBox="1"/>
          <p:nvPr/>
        </p:nvSpPr>
        <p:spPr>
          <a:xfrm>
            <a:off x="6029323" y="4803017"/>
            <a:ext cx="4150880" cy="369332"/>
          </a:xfrm>
          <a:prstGeom prst="rect">
            <a:avLst/>
          </a:prstGeom>
          <a:noFill/>
        </p:spPr>
        <p:txBody>
          <a:bodyPr wrap="none" rtlCol="0">
            <a:spAutoFit/>
          </a:bodyPr>
          <a:lstStyle/>
          <a:p>
            <a:r>
              <a:rPr kumimoji="1" lang="en-US" altLang="zh-CN" dirty="0">
                <a:ln w="0"/>
                <a:effectLst>
                  <a:outerShdw blurRad="38100" dist="19050" dir="2700000" algn="tl" rotWithShape="0">
                    <a:schemeClr val="dk1">
                      <a:alpha val="40000"/>
                    </a:schemeClr>
                  </a:outerShdw>
                </a:effectLst>
                <a:latin typeface="Arial Hebrew" charset="-79"/>
                <a:ea typeface="Arial Hebrew" charset="-79"/>
                <a:cs typeface="Arial Hebrew" charset="-79"/>
              </a:rPr>
              <a:t>The user input may cause buffer overflow</a:t>
            </a:r>
            <a:endParaRPr kumimoji="1" lang="zh-CN" altLang="en-US"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grpSp>
        <p:nvGrpSpPr>
          <p:cNvPr id="40" name="组 39"/>
          <p:cNvGrpSpPr/>
          <p:nvPr/>
        </p:nvGrpSpPr>
        <p:grpSpPr>
          <a:xfrm>
            <a:off x="8748569" y="3110020"/>
            <a:ext cx="1208001" cy="369332"/>
            <a:chOff x="8748569" y="3110020"/>
            <a:chExt cx="1208001" cy="369332"/>
          </a:xfrm>
        </p:grpSpPr>
        <p:sp>
          <p:nvSpPr>
            <p:cNvPr id="35" name="闪电形 34"/>
            <p:cNvSpPr/>
            <p:nvPr/>
          </p:nvSpPr>
          <p:spPr>
            <a:xfrm>
              <a:off x="8748569" y="3128354"/>
              <a:ext cx="409592" cy="35099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36" name="文本框 35"/>
            <p:cNvSpPr txBox="1"/>
            <p:nvPr/>
          </p:nvSpPr>
          <p:spPr>
            <a:xfrm>
              <a:off x="9148335" y="3110020"/>
              <a:ext cx="808235" cy="369332"/>
            </a:xfrm>
            <a:prstGeom prst="rect">
              <a:avLst/>
            </a:prstGeom>
            <a:noFill/>
          </p:spPr>
          <p:txBody>
            <a:bodyPr wrap="none" rtlCol="0">
              <a:spAutoFit/>
            </a:bodyPr>
            <a:lstStyle/>
            <a:p>
              <a:r>
                <a:rPr kumimoji="1" lang="en-US" altLang="zh-CN" dirty="0">
                  <a:ln w="0"/>
                  <a:solidFill>
                    <a:schemeClr val="accent1"/>
                  </a:solidFill>
                  <a:effectLst>
                    <a:outerShdw blurRad="38100" dist="25400" dir="5400000" algn="ctr" rotWithShape="0">
                      <a:srgbClr val="6E747A">
                        <a:alpha val="43000"/>
                      </a:srgbClr>
                    </a:outerShdw>
                  </a:effectLst>
                  <a:latin typeface="Arial Hebrew" charset="-79"/>
                  <a:ea typeface="Arial Hebrew" charset="-79"/>
                  <a:cs typeface="Arial Hebrew" charset="-79"/>
                </a:rPr>
                <a:t>source</a:t>
              </a:r>
              <a:endParaRPr kumimoji="1" lang="zh-CN" altLang="en-US" dirty="0">
                <a:ln w="0"/>
                <a:solidFill>
                  <a:schemeClr val="accent1"/>
                </a:solidFill>
                <a:effectLst>
                  <a:outerShdw blurRad="38100" dist="25400" dir="5400000" algn="ctr" rotWithShape="0">
                    <a:srgbClr val="6E747A">
                      <a:alpha val="43000"/>
                    </a:srgbClr>
                  </a:outerShdw>
                </a:effectLst>
                <a:latin typeface="Arial Hebrew" charset="-79"/>
                <a:ea typeface="Arial Hebrew" charset="-79"/>
                <a:cs typeface="Arial Hebrew" charset="-79"/>
              </a:endParaRPr>
            </a:p>
          </p:txBody>
        </p:sp>
      </p:grpSp>
      <p:grpSp>
        <p:nvGrpSpPr>
          <p:cNvPr id="39" name="组 38"/>
          <p:cNvGrpSpPr/>
          <p:nvPr/>
        </p:nvGrpSpPr>
        <p:grpSpPr>
          <a:xfrm>
            <a:off x="8779268" y="4462951"/>
            <a:ext cx="953123" cy="369332"/>
            <a:chOff x="8779268" y="4378286"/>
            <a:chExt cx="953123" cy="369332"/>
          </a:xfrm>
        </p:grpSpPr>
        <p:sp>
          <p:nvSpPr>
            <p:cNvPr id="37" name="闪电形 36"/>
            <p:cNvSpPr/>
            <p:nvPr/>
          </p:nvSpPr>
          <p:spPr>
            <a:xfrm>
              <a:off x="8779268" y="4396620"/>
              <a:ext cx="409592" cy="35099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38" name="文本框 37"/>
            <p:cNvSpPr txBox="1"/>
            <p:nvPr/>
          </p:nvSpPr>
          <p:spPr>
            <a:xfrm>
              <a:off x="9179034" y="4378286"/>
              <a:ext cx="553357" cy="369332"/>
            </a:xfrm>
            <a:prstGeom prst="rect">
              <a:avLst/>
            </a:prstGeom>
            <a:noFill/>
          </p:spPr>
          <p:txBody>
            <a:bodyPr wrap="none" rtlCol="0">
              <a:spAutoFit/>
            </a:bodyPr>
            <a:lstStyle/>
            <a:p>
              <a:r>
                <a:rPr kumimoji="1" lang="en-US" altLang="zh-CN" dirty="0">
                  <a:ln w="0"/>
                  <a:solidFill>
                    <a:schemeClr val="accent1"/>
                  </a:solidFill>
                  <a:effectLst>
                    <a:outerShdw blurRad="38100" dist="25400" dir="5400000" algn="ctr" rotWithShape="0">
                      <a:srgbClr val="6E747A">
                        <a:alpha val="43000"/>
                      </a:srgbClr>
                    </a:outerShdw>
                  </a:effectLst>
                  <a:latin typeface="Arial Hebrew" charset="-79"/>
                  <a:ea typeface="Arial Hebrew" charset="-79"/>
                  <a:cs typeface="Arial Hebrew" charset="-79"/>
                </a:rPr>
                <a:t>sink</a:t>
              </a:r>
              <a:endParaRPr kumimoji="1" lang="zh-CN" altLang="en-US" dirty="0">
                <a:ln w="0"/>
                <a:solidFill>
                  <a:schemeClr val="accent1"/>
                </a:solidFill>
                <a:effectLst>
                  <a:outerShdw blurRad="38100" dist="25400" dir="5400000" algn="ctr" rotWithShape="0">
                    <a:srgbClr val="6E747A">
                      <a:alpha val="43000"/>
                    </a:srgbClr>
                  </a:outerShdw>
                </a:effectLst>
                <a:latin typeface="Arial Hebrew" charset="-79"/>
                <a:ea typeface="Arial Hebrew" charset="-79"/>
                <a:cs typeface="Arial Hebrew" charset="-79"/>
              </a:endParaRPr>
            </a:p>
          </p:txBody>
        </p:sp>
      </p:grpSp>
    </p:spTree>
    <p:extLst>
      <p:ext uri="{BB962C8B-B14F-4D97-AF65-F5344CB8AC3E}">
        <p14:creationId xmlns:p14="http://schemas.microsoft.com/office/powerpoint/2010/main" val="547894805"/>
      </p:ext>
    </p:extLst>
  </p:cSld>
  <p:clrMapOvr>
    <a:masterClrMapping/>
  </p:clrMapOvr>
  <mc:AlternateContent xmlns:mc="http://schemas.openxmlformats.org/markup-compatibility/2006" xmlns:p14="http://schemas.microsoft.com/office/powerpoint/2010/main">
    <mc:Choice Requires="p14">
      <p:transition p14:dur="0" advTm="39744"/>
    </mc:Choice>
    <mc:Fallback xmlns="">
      <p:transition advTm="397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left)">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blinds(horizontal)">
                                      <p:cBhvr>
                                        <p:cTn id="31" dur="500"/>
                                        <p:tgtEl>
                                          <p:spTgt spid="4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blinds(horizontal)">
                                      <p:cBhvr>
                                        <p:cTn id="3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9" grpId="0"/>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文本框 96"/>
          <p:cNvSpPr txBox="1"/>
          <p:nvPr/>
        </p:nvSpPr>
        <p:spPr>
          <a:xfrm>
            <a:off x="1493875" y="904619"/>
            <a:ext cx="9674867" cy="2862322"/>
          </a:xfrm>
          <a:prstGeom prst="rect">
            <a:avLst/>
          </a:prstGeom>
          <a:solidFill>
            <a:srgbClr val="FFFFFF"/>
          </a:solidFill>
          <a:ln>
            <a:noFill/>
          </a:ln>
          <a:effectLst>
            <a:outerShdw blurRad="63500" sx="102000" sy="102000" algn="ctr" rotWithShape="0">
              <a:prstClr val="black">
                <a:alpha val="40000"/>
              </a:prstClr>
            </a:outerShdw>
          </a:effectLst>
        </p:spPr>
        <p:txBody>
          <a:bodyPr wrap="square" rtlCol="0">
            <a:spAutoFit/>
          </a:bodyPr>
          <a:lstStyle/>
          <a:p>
            <a:pPr>
              <a:lnSpc>
                <a:spcPts val="2700"/>
              </a:lnSpc>
            </a:pPr>
            <a:r>
              <a:rPr kumimoji="1" lang="en-US" altLang="zh-CN"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void</a:t>
            </a:r>
            <a:r>
              <a:rPr kumimoji="1" lang="en-US" altLang="zh-CN"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main () {</a:t>
            </a:r>
          </a:p>
          <a:p>
            <a:pPr>
              <a:lnSpc>
                <a:spcPts val="2700"/>
              </a:lnSpc>
            </a:pPr>
            <a:r>
              <a:rPr kumimoji="1" lang="en-US" altLang="zh-CN"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pc="300" dirty="0" err="1">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int</a:t>
            </a:r>
            <a:r>
              <a:rPr kumimoji="1" lang="en-US" altLang="zh-CN"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*q = </a:t>
            </a:r>
            <a:r>
              <a:rPr kumimoji="1" lang="en-US" altLang="zh-CN" spc="300" dirty="0" err="1">
                <a:ln w="0"/>
                <a:effectLst>
                  <a:outerShdw blurRad="38100" dist="19050" dir="2700000" algn="tl" rotWithShape="0">
                    <a:schemeClr val="dk1">
                      <a:alpha val="40000"/>
                    </a:schemeClr>
                  </a:outerShdw>
                </a:effectLst>
                <a:latin typeface="Arial Hebrew" charset="-79"/>
                <a:ea typeface="Arial Hebrew" charset="-79"/>
                <a:cs typeface="Arial Hebrew" charset="-79"/>
              </a:rPr>
              <a:t>alloc</a:t>
            </a:r>
            <a:r>
              <a:rPr kumimoji="1" lang="en-US" altLang="zh-CN"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(32);</a:t>
            </a:r>
          </a:p>
          <a:p>
            <a:pPr>
              <a:lnSpc>
                <a:spcPts val="2700"/>
              </a:lnSpc>
            </a:pPr>
            <a:r>
              <a:rPr kumimoji="1" lang="en-US" altLang="zh-CN"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pc="300" dirty="0" err="1">
                <a:ln w="0"/>
                <a:effectLst>
                  <a:outerShdw blurRad="38100" dist="19050" dir="2700000" algn="tl" rotWithShape="0">
                    <a:schemeClr val="dk1">
                      <a:alpha val="40000"/>
                    </a:schemeClr>
                  </a:outerShdw>
                </a:effectLst>
                <a:latin typeface="Arial Hebrew" charset="-79"/>
                <a:ea typeface="Arial Hebrew" charset="-79"/>
                <a:cs typeface="Arial Hebrew" charset="-79"/>
              </a:rPr>
              <a:t>scanf</a:t>
            </a:r>
            <a:r>
              <a:rPr kumimoji="1" lang="en-US" altLang="zh-CN"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(“%d\n”, q);</a:t>
            </a:r>
          </a:p>
          <a:p>
            <a:pPr>
              <a:lnSpc>
                <a:spcPts val="2700"/>
              </a:lnSpc>
            </a:pPr>
            <a:r>
              <a:rPr kumimoji="1" lang="en-US" altLang="zh-CN"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pc="300" dirty="0" err="1">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int</a:t>
            </a:r>
            <a:r>
              <a:rPr kumimoji="1" lang="en-US" altLang="zh-CN"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A = *q;</a:t>
            </a:r>
          </a:p>
          <a:p>
            <a:pPr>
              <a:lnSpc>
                <a:spcPts val="2700"/>
              </a:lnSpc>
            </a:pPr>
            <a:r>
              <a:rPr kumimoji="1" lang="en-US" altLang="zh-CN"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B = test(q, A);</a:t>
            </a:r>
          </a:p>
          <a:p>
            <a:pPr>
              <a:lnSpc>
                <a:spcPts val="2700"/>
              </a:lnSpc>
            </a:pPr>
            <a:r>
              <a:rPr kumimoji="1" lang="en-US" altLang="zh-CN"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*q = B</a:t>
            </a:r>
          </a:p>
          <a:p>
            <a:pPr>
              <a:lnSpc>
                <a:spcPts val="2700"/>
              </a:lnSpc>
            </a:pPr>
            <a:r>
              <a:rPr kumimoji="1" lang="en-US" altLang="zh-CN"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pc="300" dirty="0" err="1">
                <a:ln w="0"/>
                <a:effectLst>
                  <a:outerShdw blurRad="38100" dist="19050" dir="2700000" algn="tl" rotWithShape="0">
                    <a:schemeClr val="dk1">
                      <a:alpha val="40000"/>
                    </a:schemeClr>
                  </a:outerShdw>
                </a:effectLst>
                <a:latin typeface="Arial Hebrew" charset="-79"/>
                <a:ea typeface="Arial Hebrew" charset="-79"/>
                <a:cs typeface="Arial Hebrew" charset="-79"/>
              </a:rPr>
              <a:t>memcpy</a:t>
            </a:r>
            <a:r>
              <a:rPr kumimoji="1" lang="en-US" altLang="zh-CN"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a:t>
            </a:r>
            <a:r>
              <a:rPr kumimoji="1" lang="is-IS" altLang="zh-CN"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 *q</a:t>
            </a:r>
            <a:r>
              <a:rPr kumimoji="1" lang="en-US" altLang="zh-CN"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a:t>
            </a:r>
          </a:p>
          <a:p>
            <a:pPr>
              <a:lnSpc>
                <a:spcPts val="2700"/>
              </a:lnSpc>
            </a:pPr>
            <a:r>
              <a:rPr kumimoji="1" lang="en-US" altLang="zh-CN"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a:t>
            </a:r>
            <a:endParaRPr kumimoji="1" lang="zh-CN" altLang="en-US" spc="3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98" name="文本框 97"/>
          <p:cNvSpPr txBox="1"/>
          <p:nvPr/>
        </p:nvSpPr>
        <p:spPr>
          <a:xfrm>
            <a:off x="1493876" y="4078415"/>
            <a:ext cx="9674866" cy="2516073"/>
          </a:xfrm>
          <a:prstGeom prst="rect">
            <a:avLst/>
          </a:prstGeom>
          <a:solidFill>
            <a:srgbClr val="FFFFFF"/>
          </a:solidFill>
          <a:ln>
            <a:noFill/>
          </a:ln>
          <a:effectLst>
            <a:outerShdw blurRad="63500" sx="102000" sy="102000" algn="ctr" rotWithShape="0">
              <a:prstClr val="black">
                <a:alpha val="40000"/>
              </a:prstClr>
            </a:outerShdw>
          </a:effectLst>
        </p:spPr>
        <p:txBody>
          <a:bodyPr wrap="square" rtlCol="0">
            <a:spAutoFit/>
          </a:bodyPr>
          <a:lstStyle/>
          <a:p>
            <a:pPr>
              <a:lnSpc>
                <a:spcPts val="2700"/>
              </a:lnSpc>
            </a:pPr>
            <a:r>
              <a:rPr kumimoji="1" lang="en-US" altLang="zh-CN" spc="300" dirty="0" err="1">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int</a:t>
            </a:r>
            <a:r>
              <a:rPr kumimoji="1" lang="en-US" altLang="zh-CN"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pc="300" dirty="0" smtClean="0">
                <a:ln w="0"/>
                <a:effectLst>
                  <a:outerShdw blurRad="38100" dist="19050" dir="2700000" algn="tl" rotWithShape="0">
                    <a:schemeClr val="dk1">
                      <a:alpha val="40000"/>
                    </a:schemeClr>
                  </a:outerShdw>
                </a:effectLst>
                <a:latin typeface="Arial Hebrew" charset="-79"/>
                <a:ea typeface="Arial Hebrew" charset="-79"/>
                <a:cs typeface="Arial Hebrew" charset="-79"/>
              </a:rPr>
              <a:t>test</a:t>
            </a:r>
            <a:r>
              <a:rPr kumimoji="1" lang="zh-CN" altLang="en-US" spc="300" dirty="0" smtClean="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pc="300" dirty="0" smtClean="0">
                <a:ln w="0"/>
                <a:effectLst>
                  <a:outerShdw blurRad="38100" dist="19050" dir="2700000" algn="tl" rotWithShape="0">
                    <a:schemeClr val="dk1">
                      <a:alpha val="40000"/>
                    </a:schemeClr>
                  </a:outerShdw>
                </a:effectLst>
                <a:latin typeface="Arial Hebrew" charset="-79"/>
                <a:ea typeface="Arial Hebrew" charset="-79"/>
                <a:cs typeface="Arial Hebrew" charset="-79"/>
              </a:rPr>
              <a:t>(</a:t>
            </a:r>
            <a:r>
              <a:rPr kumimoji="1" lang="en-US" altLang="zh-CN" spc="300" dirty="0" err="1" smtClean="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int</a:t>
            </a:r>
            <a:r>
              <a:rPr kumimoji="1" lang="en-US" altLang="zh-CN"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p, </a:t>
            </a:r>
            <a:r>
              <a:rPr kumimoji="1" lang="en-US" altLang="zh-CN" spc="300" dirty="0" err="1">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int</a:t>
            </a:r>
            <a:r>
              <a:rPr kumimoji="1" lang="en-US" altLang="zh-CN"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X) {</a:t>
            </a:r>
          </a:p>
          <a:p>
            <a:pPr>
              <a:lnSpc>
                <a:spcPts val="2700"/>
              </a:lnSpc>
            </a:pPr>
            <a:r>
              <a:rPr kumimoji="1" lang="en-US" altLang="zh-CN"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pc="300" dirty="0" err="1">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int</a:t>
            </a:r>
            <a:r>
              <a:rPr kumimoji="1" lang="en-US" altLang="zh-CN"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v = X; </a:t>
            </a:r>
            <a:r>
              <a:rPr kumimoji="1" lang="en-US" altLang="zh-CN" spc="300" dirty="0">
                <a:ln w="0"/>
                <a:solidFill>
                  <a:schemeClr val="accent6">
                    <a:lumMod val="75000"/>
                  </a:schemeClr>
                </a:solidFill>
                <a:effectLst>
                  <a:outerShdw blurRad="38100" dist="19050" dir="2700000" algn="tl" rotWithShape="0">
                    <a:schemeClr val="dk1">
                      <a:alpha val="40000"/>
                    </a:schemeClr>
                  </a:outerShdw>
                </a:effectLst>
                <a:latin typeface="Arial Hebrew" charset="-79"/>
                <a:ea typeface="Arial Hebrew" charset="-79"/>
                <a:cs typeface="Arial Hebrew" charset="-79"/>
              </a:rPr>
              <a:t>// X = *p</a:t>
            </a:r>
          </a:p>
          <a:p>
            <a:pPr>
              <a:lnSpc>
                <a:spcPts val="2700"/>
              </a:lnSpc>
            </a:pPr>
            <a:r>
              <a:rPr kumimoji="1" lang="en-US" altLang="zh-CN"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if </a:t>
            </a:r>
            <a:r>
              <a:rPr kumimoji="1" lang="en-US" altLang="zh-CN"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(v &lt; 0 || v &gt;100000) {</a:t>
            </a:r>
          </a:p>
          <a:p>
            <a:pPr>
              <a:lnSpc>
                <a:spcPts val="2700"/>
              </a:lnSpc>
            </a:pPr>
            <a:r>
              <a:rPr kumimoji="1" lang="en-US" altLang="zh-CN"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*p = 10;</a:t>
            </a:r>
          </a:p>
          <a:p>
            <a:pPr>
              <a:lnSpc>
                <a:spcPts val="2700"/>
              </a:lnSpc>
            </a:pPr>
            <a:r>
              <a:rPr kumimoji="1" lang="en-US" altLang="zh-CN"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p>
          <a:p>
            <a:pPr>
              <a:lnSpc>
                <a:spcPts val="2700"/>
              </a:lnSpc>
            </a:pPr>
            <a:r>
              <a:rPr kumimoji="1" lang="en-US" altLang="zh-CN"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Y = *p; </a:t>
            </a:r>
            <a:r>
              <a:rPr kumimoji="1" lang="en-US" altLang="zh-CN"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return</a:t>
            </a:r>
            <a:r>
              <a:rPr kumimoji="1" lang="en-US" altLang="zh-CN"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Y;</a:t>
            </a:r>
          </a:p>
          <a:p>
            <a:pPr>
              <a:lnSpc>
                <a:spcPts val="2700"/>
              </a:lnSpc>
            </a:pPr>
            <a:r>
              <a:rPr kumimoji="1" lang="en-US" altLang="zh-CN"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a:t>
            </a:r>
            <a:endParaRPr kumimoji="1" lang="zh-CN" altLang="en-US" spc="3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grpSp>
        <p:nvGrpSpPr>
          <p:cNvPr id="100" name="组 99"/>
          <p:cNvGrpSpPr/>
          <p:nvPr/>
        </p:nvGrpSpPr>
        <p:grpSpPr>
          <a:xfrm>
            <a:off x="6558864" y="4247680"/>
            <a:ext cx="1566687" cy="2176175"/>
            <a:chOff x="7172736" y="4007407"/>
            <a:chExt cx="1939514" cy="2694041"/>
          </a:xfrm>
        </p:grpSpPr>
        <p:sp>
          <p:nvSpPr>
            <p:cNvPr id="101" name="椭圆 100"/>
            <p:cNvSpPr/>
            <p:nvPr/>
          </p:nvSpPr>
          <p:spPr>
            <a:xfrm>
              <a:off x="7172736" y="5068001"/>
              <a:ext cx="835243" cy="60671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solidFill>
                  <a:latin typeface="Arial Hebrew" charset="-79"/>
                  <a:ea typeface="Arial Hebrew" charset="-79"/>
                  <a:cs typeface="Arial Hebrew" charset="-79"/>
                </a:rPr>
                <a:t>v</a:t>
              </a:r>
              <a:endParaRPr kumimoji="1" lang="zh-CN" altLang="en-US" sz="2000" dirty="0">
                <a:solidFill>
                  <a:schemeClr val="accent1"/>
                </a:solidFill>
                <a:latin typeface="Arial Hebrew" charset="-79"/>
                <a:ea typeface="Arial Hebrew" charset="-79"/>
                <a:cs typeface="Arial Hebrew" charset="-79"/>
              </a:endParaRPr>
            </a:p>
          </p:txBody>
        </p:sp>
        <p:sp>
          <p:nvSpPr>
            <p:cNvPr id="102" name="椭圆 101"/>
            <p:cNvSpPr/>
            <p:nvPr/>
          </p:nvSpPr>
          <p:spPr>
            <a:xfrm>
              <a:off x="7292095" y="6094730"/>
              <a:ext cx="606718" cy="60671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sz="2000" dirty="0">
                  <a:solidFill>
                    <a:schemeClr val="bg1"/>
                  </a:solidFill>
                  <a:latin typeface="Arial Hebrew" charset="-79"/>
                  <a:ea typeface="Arial Hebrew" charset="-79"/>
                  <a:cs typeface="Arial Hebrew" charset="-79"/>
                </a:rPr>
                <a:t>X</a:t>
              </a:r>
              <a:endParaRPr kumimoji="1" lang="zh-CN" altLang="en-US" sz="2000" dirty="0">
                <a:solidFill>
                  <a:schemeClr val="bg1"/>
                </a:solidFill>
                <a:latin typeface="Arial Hebrew" charset="-79"/>
                <a:ea typeface="Arial Hebrew" charset="-79"/>
                <a:cs typeface="Arial Hebrew" charset="-79"/>
              </a:endParaRPr>
            </a:p>
          </p:txBody>
        </p:sp>
        <p:cxnSp>
          <p:nvCxnSpPr>
            <p:cNvPr id="103" name="直线箭头连接符 102"/>
            <p:cNvCxnSpPr>
              <a:stCxn id="119" idx="4"/>
            </p:cNvCxnSpPr>
            <p:nvPr/>
          </p:nvCxnSpPr>
          <p:spPr>
            <a:xfrm>
              <a:off x="7590358" y="5674720"/>
              <a:ext cx="5095" cy="420010"/>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椭圆 103"/>
            <p:cNvSpPr/>
            <p:nvPr/>
          </p:nvSpPr>
          <p:spPr>
            <a:xfrm>
              <a:off x="8291025" y="5034137"/>
              <a:ext cx="821225" cy="60671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solidFill>
                  <a:latin typeface="Arial Hebrew" charset="-79"/>
                  <a:ea typeface="Arial Hebrew" charset="-79"/>
                  <a:cs typeface="Arial Hebrew" charset="-79"/>
                </a:rPr>
                <a:t>10</a:t>
              </a:r>
              <a:endParaRPr kumimoji="1" lang="zh-CN" altLang="en-US" sz="2000" dirty="0">
                <a:solidFill>
                  <a:schemeClr val="accent1"/>
                </a:solidFill>
                <a:latin typeface="Arial Hebrew" charset="-79"/>
                <a:ea typeface="Arial Hebrew" charset="-79"/>
                <a:cs typeface="Arial Hebrew" charset="-79"/>
              </a:endParaRPr>
            </a:p>
          </p:txBody>
        </p:sp>
        <p:sp>
          <p:nvSpPr>
            <p:cNvPr id="105" name="椭圆 104"/>
            <p:cNvSpPr/>
            <p:nvPr/>
          </p:nvSpPr>
          <p:spPr>
            <a:xfrm>
              <a:off x="7898813" y="4007407"/>
              <a:ext cx="606718" cy="60671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sz="2000" dirty="0">
                  <a:solidFill>
                    <a:schemeClr val="bg1"/>
                  </a:solidFill>
                  <a:latin typeface="Arial Hebrew" charset="-79"/>
                  <a:ea typeface="Arial Hebrew" charset="-79"/>
                  <a:cs typeface="Arial Hebrew" charset="-79"/>
                </a:rPr>
                <a:t>Y</a:t>
              </a:r>
              <a:endParaRPr kumimoji="1" lang="zh-CN" altLang="en-US" sz="2000" dirty="0">
                <a:solidFill>
                  <a:schemeClr val="bg1"/>
                </a:solidFill>
                <a:latin typeface="Arial Hebrew" charset="-79"/>
                <a:ea typeface="Arial Hebrew" charset="-79"/>
                <a:cs typeface="Arial Hebrew" charset="-79"/>
              </a:endParaRPr>
            </a:p>
          </p:txBody>
        </p:sp>
        <p:cxnSp>
          <p:nvCxnSpPr>
            <p:cNvPr id="106" name="直线箭头连接符 105"/>
            <p:cNvCxnSpPr>
              <a:stCxn id="119" idx="0"/>
            </p:cNvCxnSpPr>
            <p:nvPr/>
          </p:nvCxnSpPr>
          <p:spPr>
            <a:xfrm flipV="1">
              <a:off x="7590358" y="4525274"/>
              <a:ext cx="397306" cy="5427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7" name="直线箭头连接符 106"/>
            <p:cNvCxnSpPr/>
            <p:nvPr/>
          </p:nvCxnSpPr>
          <p:spPr>
            <a:xfrm flipH="1" flipV="1">
              <a:off x="8416680" y="4525274"/>
              <a:ext cx="284956" cy="5088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08" name="组 107"/>
          <p:cNvGrpSpPr/>
          <p:nvPr/>
        </p:nvGrpSpPr>
        <p:grpSpPr>
          <a:xfrm>
            <a:off x="5853130" y="1389523"/>
            <a:ext cx="2915310" cy="1500634"/>
            <a:chOff x="6887780" y="1389522"/>
            <a:chExt cx="3367635" cy="1733463"/>
          </a:xfrm>
        </p:grpSpPr>
        <p:sp>
          <p:nvSpPr>
            <p:cNvPr id="109" name="椭圆 108"/>
            <p:cNvSpPr/>
            <p:nvPr/>
          </p:nvSpPr>
          <p:spPr>
            <a:xfrm>
              <a:off x="8420661" y="2516267"/>
              <a:ext cx="606718" cy="60671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sz="2000" dirty="0">
                  <a:solidFill>
                    <a:schemeClr val="bg1"/>
                  </a:solidFill>
                  <a:latin typeface="Arial Hebrew" charset="-79"/>
                  <a:ea typeface="Arial Hebrew" charset="-79"/>
                  <a:cs typeface="Arial Hebrew" charset="-79"/>
                </a:rPr>
                <a:t>B</a:t>
              </a:r>
              <a:endParaRPr kumimoji="1" lang="zh-CN" altLang="en-US" sz="2000" dirty="0">
                <a:solidFill>
                  <a:schemeClr val="bg1"/>
                </a:solidFill>
                <a:latin typeface="Arial Hebrew" charset="-79"/>
                <a:ea typeface="Arial Hebrew" charset="-79"/>
                <a:cs typeface="Arial Hebrew" charset="-79"/>
              </a:endParaRPr>
            </a:p>
          </p:txBody>
        </p:sp>
        <p:sp>
          <p:nvSpPr>
            <p:cNvPr id="110" name="椭圆 109"/>
            <p:cNvSpPr/>
            <p:nvPr/>
          </p:nvSpPr>
          <p:spPr>
            <a:xfrm>
              <a:off x="7180903" y="1389522"/>
              <a:ext cx="3074512" cy="60671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a:solidFill>
                    <a:schemeClr val="accent1"/>
                  </a:solidFill>
                  <a:latin typeface="Arial Hebrew" charset="-79"/>
                  <a:ea typeface="Arial Hebrew" charset="-79"/>
                  <a:cs typeface="Arial Hebrew" charset="-79"/>
                </a:rPr>
                <a:t>memcpy</a:t>
              </a:r>
              <a:r>
                <a:rPr kumimoji="1" lang="en-US" altLang="zh-CN" sz="2000" dirty="0">
                  <a:solidFill>
                    <a:schemeClr val="accent1"/>
                  </a:solidFill>
                  <a:latin typeface="Arial Hebrew" charset="-79"/>
                  <a:ea typeface="Arial Hebrew" charset="-79"/>
                  <a:cs typeface="Arial Hebrew" charset="-79"/>
                </a:rPr>
                <a:t>(</a:t>
              </a:r>
              <a:r>
                <a:rPr kumimoji="1" lang="is-IS" altLang="zh-CN" sz="2000" dirty="0">
                  <a:solidFill>
                    <a:schemeClr val="accent1"/>
                  </a:solidFill>
                  <a:latin typeface="Arial Hebrew" charset="-79"/>
                  <a:ea typeface="Arial Hebrew" charset="-79"/>
                  <a:cs typeface="Arial Hebrew" charset="-79"/>
                </a:rPr>
                <a:t>…, </a:t>
              </a:r>
              <a:r>
                <a:rPr kumimoji="1" lang="en-US" altLang="zh-CN" sz="2000" dirty="0">
                  <a:solidFill>
                    <a:schemeClr val="accent1"/>
                  </a:solidFill>
                  <a:latin typeface="Arial Hebrew" charset="-79"/>
                  <a:ea typeface="Arial Hebrew" charset="-79"/>
                  <a:cs typeface="Arial Hebrew" charset="-79"/>
                </a:rPr>
                <a:t>*q)</a:t>
              </a:r>
              <a:endParaRPr kumimoji="1" lang="zh-CN" altLang="en-US" sz="2000" dirty="0">
                <a:solidFill>
                  <a:schemeClr val="accent1"/>
                </a:solidFill>
                <a:latin typeface="Arial Hebrew" charset="-79"/>
                <a:ea typeface="Arial Hebrew" charset="-79"/>
                <a:cs typeface="Arial Hebrew" charset="-79"/>
              </a:endParaRPr>
            </a:p>
          </p:txBody>
        </p:sp>
        <p:cxnSp>
          <p:nvCxnSpPr>
            <p:cNvPr id="111" name="直线箭头连接符 110"/>
            <p:cNvCxnSpPr/>
            <p:nvPr/>
          </p:nvCxnSpPr>
          <p:spPr>
            <a:xfrm flipH="1" flipV="1">
              <a:off x="8718159" y="1996240"/>
              <a:ext cx="5861" cy="5200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2" name="椭圆 111"/>
            <p:cNvSpPr/>
            <p:nvPr/>
          </p:nvSpPr>
          <p:spPr>
            <a:xfrm>
              <a:off x="6887780" y="2509888"/>
              <a:ext cx="606718" cy="60671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sz="2000" dirty="0">
                  <a:solidFill>
                    <a:schemeClr val="bg1"/>
                  </a:solidFill>
                  <a:latin typeface="Arial Hebrew" charset="-79"/>
                  <a:ea typeface="Arial Hebrew" charset="-79"/>
                  <a:cs typeface="Arial Hebrew" charset="-79"/>
                </a:rPr>
                <a:t>A</a:t>
              </a:r>
              <a:endParaRPr kumimoji="1" lang="zh-CN" altLang="en-US" sz="2000" dirty="0">
                <a:solidFill>
                  <a:schemeClr val="bg1"/>
                </a:solidFill>
                <a:latin typeface="Arial Hebrew" charset="-79"/>
                <a:ea typeface="Arial Hebrew" charset="-79"/>
                <a:cs typeface="Arial Hebrew" charset="-79"/>
              </a:endParaRPr>
            </a:p>
          </p:txBody>
        </p:sp>
      </p:grpSp>
      <p:sp>
        <p:nvSpPr>
          <p:cNvPr id="115" name="椭圆 114"/>
          <p:cNvSpPr/>
          <p:nvPr/>
        </p:nvSpPr>
        <p:spPr>
          <a:xfrm>
            <a:off x="9356494" y="1403253"/>
            <a:ext cx="674687" cy="490091"/>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solidFill>
                <a:latin typeface="Arial Hebrew" charset="-79"/>
                <a:ea typeface="Arial Hebrew" charset="-79"/>
                <a:cs typeface="Arial Hebrew" charset="-79"/>
              </a:rPr>
              <a:t>q</a:t>
            </a:r>
            <a:endParaRPr kumimoji="1" lang="zh-CN" altLang="en-US" sz="2000" dirty="0">
              <a:solidFill>
                <a:schemeClr val="accent1"/>
              </a:solidFill>
              <a:latin typeface="Arial Hebrew" charset="-79"/>
              <a:ea typeface="Arial Hebrew" charset="-79"/>
              <a:cs typeface="Arial Hebrew" charset="-79"/>
            </a:endParaRPr>
          </a:p>
        </p:txBody>
      </p:sp>
      <p:sp>
        <p:nvSpPr>
          <p:cNvPr id="116" name="椭圆 115"/>
          <p:cNvSpPr/>
          <p:nvPr/>
        </p:nvSpPr>
        <p:spPr>
          <a:xfrm>
            <a:off x="9356494" y="4240167"/>
            <a:ext cx="674687" cy="490091"/>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solidFill>
                <a:latin typeface="Arial Hebrew" charset="-79"/>
                <a:ea typeface="Arial Hebrew" charset="-79"/>
                <a:cs typeface="Arial Hebrew" charset="-79"/>
              </a:rPr>
              <a:t>p</a:t>
            </a:r>
            <a:endParaRPr kumimoji="1" lang="zh-CN" altLang="en-US" sz="2000" dirty="0">
              <a:solidFill>
                <a:schemeClr val="accent1"/>
              </a:solidFill>
              <a:latin typeface="Arial Hebrew" charset="-79"/>
              <a:ea typeface="Arial Hebrew" charset="-79"/>
              <a:cs typeface="Arial Hebrew" charset="-79"/>
            </a:endParaRPr>
          </a:p>
        </p:txBody>
      </p:sp>
      <p:sp>
        <p:nvSpPr>
          <p:cNvPr id="117" name="椭圆 116"/>
          <p:cNvSpPr/>
          <p:nvPr/>
        </p:nvSpPr>
        <p:spPr>
          <a:xfrm>
            <a:off x="8859776" y="5872192"/>
            <a:ext cx="1668122" cy="52522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solidFill>
                <a:latin typeface="Arial Hebrew" charset="-79"/>
                <a:ea typeface="Arial Hebrew" charset="-79"/>
                <a:cs typeface="Arial Hebrew" charset="-79"/>
              </a:rPr>
              <a:t>*p = 10</a:t>
            </a:r>
            <a:endParaRPr kumimoji="1" lang="zh-CN" altLang="en-US" sz="2000" dirty="0">
              <a:solidFill>
                <a:schemeClr val="accent1"/>
              </a:solidFill>
              <a:latin typeface="Arial Hebrew" charset="-79"/>
              <a:ea typeface="Arial Hebrew" charset="-79"/>
              <a:cs typeface="Arial Hebrew" charset="-79"/>
            </a:endParaRPr>
          </a:p>
        </p:txBody>
      </p:sp>
      <p:cxnSp>
        <p:nvCxnSpPr>
          <p:cNvPr id="118" name="直线箭头连接符 117"/>
          <p:cNvCxnSpPr/>
          <p:nvPr/>
        </p:nvCxnSpPr>
        <p:spPr>
          <a:xfrm flipH="1">
            <a:off x="8768440" y="1648299"/>
            <a:ext cx="588054" cy="38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9" name="直线箭头连接符 118"/>
          <p:cNvCxnSpPr/>
          <p:nvPr/>
        </p:nvCxnSpPr>
        <p:spPr>
          <a:xfrm flipH="1">
            <a:off x="9693837" y="4730258"/>
            <a:ext cx="1" cy="11419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2493" y="159803"/>
            <a:ext cx="490987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3200" b="1" dirty="0">
                <a:solidFill>
                  <a:srgbClr val="000000"/>
                </a:solidFill>
                <a:latin typeface="Arial Hebrew" charset="-79"/>
                <a:ea typeface="Arial Hebrew" charset="-79"/>
                <a:cs typeface="Arial Hebrew" charset="-79"/>
                <a:sym typeface="Helvetica Light"/>
              </a:rPr>
              <a:t>  Step 2: On-Demand Slicing</a:t>
            </a:r>
            <a:endParaRPr lang="zh-CN" altLang="en-US" sz="3200" b="1" dirty="0">
              <a:latin typeface="Arial Hebrew" charset="-79"/>
              <a:ea typeface="Arial Hebrew" charset="-79"/>
              <a:cs typeface="Arial Hebrew" charset="-79"/>
            </a:endParaRPr>
          </a:p>
        </p:txBody>
      </p:sp>
      <p:cxnSp>
        <p:nvCxnSpPr>
          <p:cNvPr id="18" name="直线箭头连接符 17"/>
          <p:cNvCxnSpPr/>
          <p:nvPr/>
        </p:nvCxnSpPr>
        <p:spPr>
          <a:xfrm flipH="1">
            <a:off x="7406743" y="2873828"/>
            <a:ext cx="3343" cy="1422839"/>
          </a:xfrm>
          <a:prstGeom prst="straightConnector1">
            <a:avLst/>
          </a:prstGeom>
          <a:ln w="50800">
            <a:solidFill>
              <a:srgbClr val="0432FF"/>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肘形连接符 6"/>
          <p:cNvCxnSpPr/>
          <p:nvPr/>
        </p:nvCxnSpPr>
        <p:spPr>
          <a:xfrm rot="16200000" flipH="1">
            <a:off x="4713937" y="4253793"/>
            <a:ext cx="3359491" cy="588515"/>
          </a:xfrm>
          <a:prstGeom prst="bentConnector2">
            <a:avLst/>
          </a:prstGeom>
          <a:ln w="508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0" name="直线箭头连接符 119"/>
          <p:cNvCxnSpPr>
            <a:stCxn id="116" idx="0"/>
          </p:cNvCxnSpPr>
          <p:nvPr/>
        </p:nvCxnSpPr>
        <p:spPr>
          <a:xfrm flipV="1">
            <a:off x="9693838" y="1914751"/>
            <a:ext cx="0" cy="2325416"/>
          </a:xfrm>
          <a:prstGeom prst="straightConnector1">
            <a:avLst/>
          </a:prstGeom>
          <a:ln w="50800">
            <a:solidFill>
              <a:schemeClr val="bg1">
                <a:lumMod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0177098" y="2622021"/>
            <a:ext cx="1031051" cy="646331"/>
          </a:xfrm>
          <a:prstGeom prst="rect">
            <a:avLst/>
          </a:prstGeom>
          <a:noFill/>
        </p:spPr>
        <p:txBody>
          <a:bodyPr wrap="none" rtlCol="0">
            <a:spAutoFit/>
          </a:bodyPr>
          <a:lstStyle/>
          <a:p>
            <a:pPr algn="dist"/>
            <a:r>
              <a:rPr kumimoji="1" lang="en-US" altLang="zh-CN" dirty="0">
                <a:ln w="0"/>
                <a:solidFill>
                  <a:schemeClr val="accent1"/>
                </a:solidFill>
                <a:effectLst>
                  <a:outerShdw blurRad="38100" dist="25400" dir="5400000" algn="ctr" rotWithShape="0">
                    <a:srgbClr val="6E747A">
                      <a:alpha val="43000"/>
                    </a:srgbClr>
                  </a:outerShdw>
                </a:effectLst>
                <a:latin typeface="Arial Hebrew" charset="-79"/>
                <a:ea typeface="Arial Hebrew" charset="-79"/>
                <a:cs typeface="Arial Hebrew" charset="-79"/>
              </a:rPr>
              <a:t>no need </a:t>
            </a:r>
          </a:p>
          <a:p>
            <a:pPr algn="dist"/>
            <a:r>
              <a:rPr kumimoji="1" lang="en-US" altLang="zh-CN" dirty="0">
                <a:ln w="0"/>
                <a:solidFill>
                  <a:schemeClr val="accent1"/>
                </a:solidFill>
                <a:effectLst>
                  <a:outerShdw blurRad="38100" dist="25400" dir="5400000" algn="ctr" rotWithShape="0">
                    <a:srgbClr val="6E747A">
                      <a:alpha val="43000"/>
                    </a:srgbClr>
                  </a:outerShdw>
                </a:effectLst>
                <a:latin typeface="Arial Hebrew" charset="-79"/>
                <a:ea typeface="Arial Hebrew" charset="-79"/>
                <a:cs typeface="Arial Hebrew" charset="-79"/>
              </a:rPr>
              <a:t>to build!</a:t>
            </a:r>
            <a:endParaRPr kumimoji="1" lang="zh-CN" altLang="en-US" dirty="0">
              <a:ln w="0"/>
              <a:solidFill>
                <a:schemeClr val="accent1"/>
              </a:solidFill>
              <a:effectLst>
                <a:outerShdw blurRad="38100" dist="25400" dir="5400000" algn="ctr" rotWithShape="0">
                  <a:srgbClr val="6E747A">
                    <a:alpha val="43000"/>
                  </a:srgbClr>
                </a:outerShdw>
              </a:effectLst>
              <a:latin typeface="Arial Hebrew" charset="-79"/>
              <a:ea typeface="Arial Hebrew" charset="-79"/>
              <a:cs typeface="Arial Hebrew" charset="-79"/>
            </a:endParaRPr>
          </a:p>
        </p:txBody>
      </p:sp>
      <p:sp>
        <p:nvSpPr>
          <p:cNvPr id="11" name="右箭头 10"/>
          <p:cNvSpPr/>
          <p:nvPr/>
        </p:nvSpPr>
        <p:spPr>
          <a:xfrm rot="10800000">
            <a:off x="9860207" y="2868302"/>
            <a:ext cx="277473" cy="2504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2" name="闪电形 1"/>
          <p:cNvSpPr/>
          <p:nvPr/>
        </p:nvSpPr>
        <p:spPr>
          <a:xfrm>
            <a:off x="5443538" y="2171700"/>
            <a:ext cx="409592" cy="35099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3" name="文本框 2"/>
          <p:cNvSpPr txBox="1"/>
          <p:nvPr/>
        </p:nvSpPr>
        <p:spPr>
          <a:xfrm>
            <a:off x="5127672" y="1831297"/>
            <a:ext cx="808235" cy="369332"/>
          </a:xfrm>
          <a:prstGeom prst="rect">
            <a:avLst/>
          </a:prstGeom>
          <a:noFill/>
        </p:spPr>
        <p:txBody>
          <a:bodyPr wrap="none" rtlCol="0">
            <a:spAutoFit/>
          </a:bodyPr>
          <a:lstStyle/>
          <a:p>
            <a:r>
              <a:rPr kumimoji="1" lang="en-US" altLang="zh-CN" dirty="0">
                <a:ln w="0"/>
                <a:solidFill>
                  <a:schemeClr val="accent1"/>
                </a:solidFill>
                <a:effectLst>
                  <a:outerShdw blurRad="38100" dist="25400" dir="5400000" algn="ctr" rotWithShape="0">
                    <a:srgbClr val="6E747A">
                      <a:alpha val="43000"/>
                    </a:srgbClr>
                  </a:outerShdw>
                </a:effectLst>
                <a:latin typeface="Arial Hebrew" charset="-79"/>
                <a:ea typeface="Arial Hebrew" charset="-79"/>
                <a:cs typeface="Arial Hebrew" charset="-79"/>
              </a:rPr>
              <a:t>source</a:t>
            </a:r>
            <a:endParaRPr kumimoji="1" lang="zh-CN" altLang="en-US" dirty="0">
              <a:ln w="0"/>
              <a:solidFill>
                <a:schemeClr val="accent1"/>
              </a:solidFill>
              <a:effectLst>
                <a:outerShdw blurRad="38100" dist="25400" dir="5400000" algn="ctr" rotWithShape="0">
                  <a:srgbClr val="6E747A">
                    <a:alpha val="43000"/>
                  </a:srgbClr>
                </a:outerShdw>
              </a:effectLst>
              <a:latin typeface="Arial Hebrew" charset="-79"/>
              <a:ea typeface="Arial Hebrew" charset="-79"/>
              <a:cs typeface="Arial Hebrew" charset="-79"/>
            </a:endParaRPr>
          </a:p>
        </p:txBody>
      </p:sp>
      <p:sp>
        <p:nvSpPr>
          <p:cNvPr id="38" name="闪电形 37"/>
          <p:cNvSpPr/>
          <p:nvPr/>
        </p:nvSpPr>
        <p:spPr>
          <a:xfrm>
            <a:off x="5692030" y="1178568"/>
            <a:ext cx="409592" cy="35099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39" name="文本框 38"/>
          <p:cNvSpPr txBox="1"/>
          <p:nvPr/>
        </p:nvSpPr>
        <p:spPr>
          <a:xfrm>
            <a:off x="5376164" y="838165"/>
            <a:ext cx="553357" cy="369332"/>
          </a:xfrm>
          <a:prstGeom prst="rect">
            <a:avLst/>
          </a:prstGeom>
          <a:noFill/>
        </p:spPr>
        <p:txBody>
          <a:bodyPr wrap="none" rtlCol="0">
            <a:spAutoFit/>
          </a:bodyPr>
          <a:lstStyle/>
          <a:p>
            <a:r>
              <a:rPr kumimoji="1" lang="en-US" altLang="zh-CN" dirty="0">
                <a:ln w="0"/>
                <a:solidFill>
                  <a:schemeClr val="accent1"/>
                </a:solidFill>
                <a:effectLst>
                  <a:outerShdw blurRad="38100" dist="25400" dir="5400000" algn="ctr" rotWithShape="0">
                    <a:srgbClr val="6E747A">
                      <a:alpha val="43000"/>
                    </a:srgbClr>
                  </a:outerShdw>
                </a:effectLst>
                <a:latin typeface="Arial Hebrew" charset="-79"/>
                <a:ea typeface="Arial Hebrew" charset="-79"/>
                <a:cs typeface="Arial Hebrew" charset="-79"/>
              </a:rPr>
              <a:t>sink</a:t>
            </a:r>
            <a:endParaRPr kumimoji="1" lang="zh-CN" altLang="en-US" dirty="0">
              <a:ln w="0"/>
              <a:solidFill>
                <a:schemeClr val="accent1"/>
              </a:solidFill>
              <a:effectLst>
                <a:outerShdw blurRad="38100" dist="25400" dir="5400000" algn="ctr" rotWithShape="0">
                  <a:srgbClr val="6E747A">
                    <a:alpha val="43000"/>
                  </a:srgbClr>
                </a:outerShdw>
              </a:effectLst>
              <a:latin typeface="Arial Hebrew" charset="-79"/>
              <a:ea typeface="Arial Hebrew" charset="-79"/>
              <a:cs typeface="Arial Hebrew" charset="-79"/>
            </a:endParaRPr>
          </a:p>
        </p:txBody>
      </p:sp>
      <p:sp>
        <p:nvSpPr>
          <p:cNvPr id="13" name="任意形状 12"/>
          <p:cNvSpPr/>
          <p:nvPr/>
        </p:nvSpPr>
        <p:spPr>
          <a:xfrm>
            <a:off x="944340" y="2593298"/>
            <a:ext cx="944421" cy="3417758"/>
          </a:xfrm>
          <a:custGeom>
            <a:avLst/>
            <a:gdLst>
              <a:gd name="connsiteX0" fmla="*/ 914440 w 944421"/>
              <a:gd name="connsiteY0" fmla="*/ 3417758 h 3417758"/>
              <a:gd name="connsiteX1" fmla="*/ 40 w 944421"/>
              <a:gd name="connsiteY1" fmla="*/ 2308486 h 3417758"/>
              <a:gd name="connsiteX2" fmla="*/ 944421 w 944421"/>
              <a:gd name="connsiteY2" fmla="*/ 0 h 3417758"/>
            </a:gdLst>
            <a:ahLst/>
            <a:cxnLst>
              <a:cxn ang="0">
                <a:pos x="connsiteX0" y="connsiteY0"/>
              </a:cxn>
              <a:cxn ang="0">
                <a:pos x="connsiteX1" y="connsiteY1"/>
              </a:cxn>
              <a:cxn ang="0">
                <a:pos x="connsiteX2" y="connsiteY2"/>
              </a:cxn>
            </a:cxnLst>
            <a:rect l="l" t="t" r="r" b="b"/>
            <a:pathLst>
              <a:path w="944421" h="3417758">
                <a:moveTo>
                  <a:pt x="914440" y="3417758"/>
                </a:moveTo>
                <a:cubicBezTo>
                  <a:pt x="454741" y="3147935"/>
                  <a:pt x="-4957" y="2878112"/>
                  <a:pt x="40" y="2308486"/>
                </a:cubicBezTo>
                <a:cubicBezTo>
                  <a:pt x="5037" y="1738860"/>
                  <a:pt x="944421" y="0"/>
                  <a:pt x="944421" y="0"/>
                </a:cubicBezTo>
              </a:path>
            </a:pathLst>
          </a:custGeom>
          <a:noFill/>
          <a:ln w="50800">
            <a:solidFill>
              <a:srgbClr val="0432FF"/>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任意形状 14"/>
          <p:cNvSpPr/>
          <p:nvPr/>
        </p:nvSpPr>
        <p:spPr>
          <a:xfrm>
            <a:off x="3192905" y="2743200"/>
            <a:ext cx="240806" cy="1394085"/>
          </a:xfrm>
          <a:custGeom>
            <a:avLst/>
            <a:gdLst>
              <a:gd name="connsiteX0" fmla="*/ 0 w 240806"/>
              <a:gd name="connsiteY0" fmla="*/ 0 h 1394085"/>
              <a:gd name="connsiteX1" fmla="*/ 239843 w 240806"/>
              <a:gd name="connsiteY1" fmla="*/ 434715 h 1394085"/>
              <a:gd name="connsiteX2" fmla="*/ 89941 w 240806"/>
              <a:gd name="connsiteY2" fmla="*/ 839449 h 1394085"/>
              <a:gd name="connsiteX3" fmla="*/ 239843 w 240806"/>
              <a:gd name="connsiteY3" fmla="*/ 1394085 h 1394085"/>
            </a:gdLst>
            <a:ahLst/>
            <a:cxnLst>
              <a:cxn ang="0">
                <a:pos x="connsiteX0" y="connsiteY0"/>
              </a:cxn>
              <a:cxn ang="0">
                <a:pos x="connsiteX1" y="connsiteY1"/>
              </a:cxn>
              <a:cxn ang="0">
                <a:pos x="connsiteX2" y="connsiteY2"/>
              </a:cxn>
              <a:cxn ang="0">
                <a:pos x="connsiteX3" y="connsiteY3"/>
              </a:cxn>
            </a:cxnLst>
            <a:rect l="l" t="t" r="r" b="b"/>
            <a:pathLst>
              <a:path w="240806" h="1394085">
                <a:moveTo>
                  <a:pt x="0" y="0"/>
                </a:moveTo>
                <a:cubicBezTo>
                  <a:pt x="112426" y="147403"/>
                  <a:pt x="224853" y="294807"/>
                  <a:pt x="239843" y="434715"/>
                </a:cubicBezTo>
                <a:cubicBezTo>
                  <a:pt x="254833" y="574623"/>
                  <a:pt x="89941" y="679554"/>
                  <a:pt x="89941" y="839449"/>
                </a:cubicBezTo>
                <a:cubicBezTo>
                  <a:pt x="89941" y="999344"/>
                  <a:pt x="239843" y="1394085"/>
                  <a:pt x="239843" y="1394085"/>
                </a:cubicBezTo>
              </a:path>
            </a:pathLst>
          </a:custGeom>
          <a:noFill/>
          <a:ln w="50800">
            <a:solidFill>
              <a:schemeClr val="bg1">
                <a:lumMod val="50000"/>
              </a:schemeClr>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任意形状 21"/>
          <p:cNvSpPr/>
          <p:nvPr/>
        </p:nvSpPr>
        <p:spPr>
          <a:xfrm>
            <a:off x="3672590" y="2668249"/>
            <a:ext cx="950263" cy="1469036"/>
          </a:xfrm>
          <a:custGeom>
            <a:avLst/>
            <a:gdLst>
              <a:gd name="connsiteX0" fmla="*/ 0 w 950263"/>
              <a:gd name="connsiteY0" fmla="*/ 0 h 1469036"/>
              <a:gd name="connsiteX1" fmla="*/ 914400 w 950263"/>
              <a:gd name="connsiteY1" fmla="*/ 494676 h 1469036"/>
              <a:gd name="connsiteX2" fmla="*/ 779489 w 950263"/>
              <a:gd name="connsiteY2" fmla="*/ 1469036 h 1469036"/>
            </a:gdLst>
            <a:ahLst/>
            <a:cxnLst>
              <a:cxn ang="0">
                <a:pos x="connsiteX0" y="connsiteY0"/>
              </a:cxn>
              <a:cxn ang="0">
                <a:pos x="connsiteX1" y="connsiteY1"/>
              </a:cxn>
              <a:cxn ang="0">
                <a:pos x="connsiteX2" y="connsiteY2"/>
              </a:cxn>
            </a:cxnLst>
            <a:rect l="l" t="t" r="r" b="b"/>
            <a:pathLst>
              <a:path w="950263" h="1469036">
                <a:moveTo>
                  <a:pt x="0" y="0"/>
                </a:moveTo>
                <a:cubicBezTo>
                  <a:pt x="392242" y="124918"/>
                  <a:pt x="784485" y="249837"/>
                  <a:pt x="914400" y="494676"/>
                </a:cubicBezTo>
                <a:cubicBezTo>
                  <a:pt x="1044315" y="739515"/>
                  <a:pt x="779489" y="1469036"/>
                  <a:pt x="779489" y="1469036"/>
                </a:cubicBezTo>
              </a:path>
            </a:pathLst>
          </a:custGeom>
          <a:noFill/>
          <a:ln w="50800">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959205857"/>
      </p:ext>
    </p:extLst>
  </p:cSld>
  <p:clrMapOvr>
    <a:masterClrMapping/>
  </p:clrMapOvr>
  <mc:AlternateContent xmlns:mc="http://schemas.openxmlformats.org/markup-compatibility/2006" xmlns:p14="http://schemas.microsoft.com/office/powerpoint/2010/main">
    <mc:Choice Requires="p14">
      <p:transition p14:dur="0" advTm="112548"/>
    </mc:Choice>
    <mc:Fallback xmlns="">
      <p:transition advTm="1125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checkerboard(across)">
                                      <p:cBhvr>
                                        <p:cTn id="15" dur="500"/>
                                        <p:tgtEl>
                                          <p:spTgt spid="1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120"/>
                                        </p:tgtEl>
                                        <p:attrNameLst>
                                          <p:attrName>style.visibility</p:attrName>
                                        </p:attrNameLst>
                                      </p:cBhvr>
                                      <p:to>
                                        <p:strVal val="visible"/>
                                      </p:to>
                                    </p:set>
                                    <p:animEffect transition="in" filter="checkerboard(across)">
                                      <p:cBhvr>
                                        <p:cTn id="23" dur="500"/>
                                        <p:tgtEl>
                                          <p:spTgt spid="120"/>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3" presetClass="entr" presetSubtype="1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animBg="1"/>
      <p:bldP spid="15" grpId="0" animBg="1"/>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 xmlns:a16="http://schemas.microsoft.com/office/drawing/2014/main" id="{0FBCA720-DCB4-43C6-B282-2587CF1BB0D7}"/>
              </a:ext>
            </a:extLst>
          </p:cNvPr>
          <p:cNvSpPr txBox="1"/>
          <p:nvPr/>
        </p:nvSpPr>
        <p:spPr>
          <a:xfrm>
            <a:off x="2008682" y="1627331"/>
            <a:ext cx="8026963" cy="2246769"/>
          </a:xfrm>
          <a:prstGeom prst="rect">
            <a:avLst/>
          </a:prstGeom>
          <a:noFill/>
        </p:spPr>
        <p:txBody>
          <a:bodyPr wrap="square" rtlCol="0">
            <a:spAutoFit/>
          </a:bodyPr>
          <a:lstStyle/>
          <a:p>
            <a:pPr marL="514350" indent="-514350">
              <a:buFont typeface="+mj-lt"/>
              <a:buAutoNum type="arabicPeriod"/>
            </a:pPr>
            <a:r>
              <a:rPr lang="en-US" altLang="zh-CN" sz="28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Spread</a:t>
            </a:r>
            <a:r>
              <a:rPr lang="zh-CN" altLang="en-US" sz="28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 </a:t>
            </a:r>
            <a:r>
              <a:rPr lang="en-US" altLang="zh-CN" sz="28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and</a:t>
            </a:r>
            <a:r>
              <a:rPr lang="zh-CN" altLang="en-US" sz="28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 </a:t>
            </a:r>
            <a:r>
              <a:rPr lang="en-US" altLang="zh-CN" sz="28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blend the computation of pointer info across the whole bug</a:t>
            </a:r>
            <a:r>
              <a:rPr lang="zh-CN" altLang="en-US" sz="28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 </a:t>
            </a:r>
            <a:r>
              <a:rPr lang="en-US" altLang="zh-CN" sz="28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finding stages.</a:t>
            </a:r>
          </a:p>
          <a:p>
            <a:pPr marL="514350" indent="-514350">
              <a:buFont typeface="+mj-lt"/>
              <a:buAutoNum type="arabicPeriod"/>
            </a:pPr>
            <a:endParaRPr lang="en-US" altLang="zh-CN" sz="28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endParaRPr>
          </a:p>
          <a:p>
            <a:pPr marL="514350" indent="-514350">
              <a:buFont typeface="+mj-lt"/>
              <a:buAutoNum type="arabicPeriod"/>
            </a:pPr>
            <a:r>
              <a:rPr lang="en-US" altLang="zh-CN" sz="28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Compute precise</a:t>
            </a:r>
            <a:r>
              <a:rPr lang="zh-CN" altLang="en-US" sz="28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 </a:t>
            </a:r>
            <a:r>
              <a:rPr lang="en-US" altLang="zh-CN" sz="28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and</a:t>
            </a:r>
            <a:r>
              <a:rPr lang="zh-CN" altLang="en-US" sz="28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 </a:t>
            </a:r>
            <a:r>
              <a:rPr lang="en-US" altLang="zh-CN" sz="28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expensive info only for value flows related to vulnerabilities</a:t>
            </a:r>
            <a:r>
              <a:rPr lang="en-US" altLang="zh-CN" sz="2800" dirty="0" smtClean="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a:t>
            </a:r>
            <a:endParaRPr lang="en-US" altLang="zh-CN" sz="28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endParaRPr>
          </a:p>
        </p:txBody>
      </p:sp>
      <p:sp>
        <p:nvSpPr>
          <p:cNvPr id="8" name="文本框 7"/>
          <p:cNvSpPr txBox="1"/>
          <p:nvPr/>
        </p:nvSpPr>
        <p:spPr>
          <a:xfrm>
            <a:off x="2493" y="159803"/>
            <a:ext cx="320632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3200" b="1" dirty="0">
                <a:solidFill>
                  <a:srgbClr val="000000"/>
                </a:solidFill>
                <a:latin typeface="Arial Hebrew" charset="-79"/>
                <a:ea typeface="Arial Hebrew" charset="-79"/>
                <a:cs typeface="Arial Hebrew" charset="-79"/>
                <a:sym typeface="Helvetica Light"/>
              </a:rPr>
              <a:t>  A Holistic Design</a:t>
            </a:r>
            <a:endParaRPr lang="zh-CN" altLang="en-US" sz="3200" b="1" dirty="0">
              <a:latin typeface="Arial Hebrew" charset="-79"/>
              <a:ea typeface="Arial Hebrew" charset="-79"/>
              <a:cs typeface="Arial Hebrew" charset="-79"/>
            </a:endParaRPr>
          </a:p>
        </p:txBody>
      </p:sp>
      <p:sp>
        <p:nvSpPr>
          <p:cNvPr id="2" name="矩形 1"/>
          <p:cNvSpPr/>
          <p:nvPr/>
        </p:nvSpPr>
        <p:spPr>
          <a:xfrm>
            <a:off x="2008682" y="4746593"/>
            <a:ext cx="8063312" cy="1077218"/>
          </a:xfrm>
          <a:prstGeom prst="rect">
            <a:avLst/>
          </a:prstGeom>
        </p:spPr>
        <p:txBody>
          <a:bodyPr wrap="square">
            <a:spAutoFit/>
          </a:bodyPr>
          <a:lstStyle/>
          <a:p>
            <a:pPr algn="ctr"/>
            <a:r>
              <a:rPr lang="en-US" altLang="zh-CN" sz="3200" b="1"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NO</a:t>
            </a:r>
            <a:r>
              <a:rPr lang="zh-CN" altLang="en-US" sz="3200" b="1"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 </a:t>
            </a:r>
            <a:r>
              <a:rPr lang="en-US" altLang="zh-CN" sz="3200" b="1"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independent pointer analysis.</a:t>
            </a:r>
            <a:r>
              <a:rPr lang="zh-CN" altLang="en-US" sz="3200" b="1"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 </a:t>
            </a:r>
            <a:r>
              <a:rPr lang="en-US" altLang="zh-CN" sz="3200" b="1"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We</a:t>
            </a:r>
            <a:r>
              <a:rPr lang="zh-CN" altLang="en-US" sz="3200" b="1"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 </a:t>
            </a:r>
            <a:r>
              <a:rPr lang="en-US" altLang="zh-CN" sz="3200" b="1"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need</a:t>
            </a:r>
            <a:r>
              <a:rPr lang="zh-CN" altLang="en-US" sz="3200" b="1"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 </a:t>
            </a:r>
            <a:r>
              <a:rPr lang="en-US" altLang="zh-CN" sz="3200" b="1"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to</a:t>
            </a:r>
            <a:r>
              <a:rPr lang="zh-CN" altLang="en-US" sz="3200" b="1"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 </a:t>
            </a:r>
            <a:r>
              <a:rPr lang="en-US" altLang="zh-CN" sz="3200" b="1"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dodge the “Pointer Trap”.</a:t>
            </a:r>
            <a:endParaRPr lang="zh-CN" altLang="en-US" sz="3200" b="1" dirty="0">
              <a:latin typeface="Arial Hebrew" charset="-79"/>
              <a:ea typeface="Arial Hebrew" charset="-79"/>
              <a:cs typeface="Arial Hebrew" charset="-79"/>
            </a:endParaRPr>
          </a:p>
        </p:txBody>
      </p:sp>
    </p:spTree>
    <p:extLst>
      <p:ext uri="{BB962C8B-B14F-4D97-AF65-F5344CB8AC3E}">
        <p14:creationId xmlns:p14="http://schemas.microsoft.com/office/powerpoint/2010/main" val="1493444877"/>
      </p:ext>
    </p:extLst>
  </p:cSld>
  <p:clrMapOvr>
    <a:masterClrMapping/>
  </p:clrMapOvr>
  <mc:AlternateContent xmlns:mc="http://schemas.openxmlformats.org/markup-compatibility/2006" xmlns:p14="http://schemas.microsoft.com/office/powerpoint/2010/main">
    <mc:Choice Requires="p14">
      <p:transition p14:dur="0" advTm="29763"/>
    </mc:Choice>
    <mc:Fallback xmlns="">
      <p:transition advTm="29763"/>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 xmlns:a16="http://schemas.microsoft.com/office/drawing/2014/main" id="{0FBCA720-DCB4-43C6-B282-2587CF1BB0D7}"/>
              </a:ext>
            </a:extLst>
          </p:cNvPr>
          <p:cNvSpPr txBox="1"/>
          <p:nvPr/>
        </p:nvSpPr>
        <p:spPr>
          <a:xfrm>
            <a:off x="2073728" y="1819541"/>
            <a:ext cx="8392886" cy="3046988"/>
          </a:xfrm>
          <a:prstGeom prst="rect">
            <a:avLst/>
          </a:prstGeom>
          <a:noFill/>
        </p:spPr>
        <p:txBody>
          <a:bodyPr wrap="square" rtlCol="0">
            <a:spAutoFit/>
          </a:bodyPr>
          <a:lstStyle/>
          <a:p>
            <a:pPr marL="514350" indent="-514350">
              <a:buFont typeface="+mj-lt"/>
              <a:buAutoNum type="arabicPeriod"/>
            </a:pPr>
            <a:r>
              <a:rPr lang="en-US" altLang="zh-CN" sz="32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Reduce memory cost</a:t>
            </a:r>
          </a:p>
          <a:p>
            <a:pPr marL="514350" indent="-514350">
              <a:buFont typeface="+mj-lt"/>
              <a:buAutoNum type="arabicPeriod"/>
            </a:pPr>
            <a:endParaRPr lang="en-US" altLang="zh-CN" sz="32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endParaRPr>
          </a:p>
          <a:p>
            <a:pPr marL="514350" indent="-514350">
              <a:buFont typeface="+mj-lt"/>
              <a:buAutoNum type="arabicPeriod"/>
            </a:pPr>
            <a:r>
              <a:rPr lang="en-US" altLang="zh-CN" sz="32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Model more libraries to reduce false positives</a:t>
            </a:r>
          </a:p>
          <a:p>
            <a:pPr marL="514350" indent="-514350">
              <a:buFont typeface="+mj-lt"/>
              <a:buAutoNum type="arabicPeriod"/>
            </a:pPr>
            <a:endParaRPr lang="en-US" altLang="zh-CN" sz="32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endParaRPr>
          </a:p>
          <a:p>
            <a:pPr marL="514350" indent="-514350">
              <a:buFont typeface="+mj-lt"/>
              <a:buAutoNum type="arabicPeriod"/>
            </a:pPr>
            <a:r>
              <a:rPr lang="en-US" altLang="zh-CN" sz="32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Resolve function pointers</a:t>
            </a:r>
          </a:p>
          <a:p>
            <a:pPr marL="514350" indent="-514350">
              <a:buFont typeface="+mj-lt"/>
              <a:buAutoNum type="arabicPeriod"/>
            </a:pPr>
            <a:endParaRPr lang="en-US" altLang="zh-CN" sz="32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endParaRPr>
          </a:p>
        </p:txBody>
      </p:sp>
      <p:sp>
        <p:nvSpPr>
          <p:cNvPr id="8" name="文本框 7"/>
          <p:cNvSpPr txBox="1"/>
          <p:nvPr/>
        </p:nvSpPr>
        <p:spPr>
          <a:xfrm>
            <a:off x="2493" y="159803"/>
            <a:ext cx="2483372"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3200" b="1" dirty="0">
                <a:solidFill>
                  <a:srgbClr val="000000"/>
                </a:solidFill>
                <a:latin typeface="Arial Hebrew" charset="-79"/>
                <a:ea typeface="Arial Hebrew" charset="-79"/>
                <a:cs typeface="Arial Hebrew" charset="-79"/>
                <a:sym typeface="Helvetica Light"/>
              </a:rPr>
              <a:t>  Future Work</a:t>
            </a:r>
            <a:endParaRPr lang="zh-CN" altLang="en-US" sz="3200" b="1" dirty="0">
              <a:latin typeface="Arial Hebrew" charset="-79"/>
              <a:ea typeface="Arial Hebrew" charset="-79"/>
              <a:cs typeface="Arial Hebrew" charset="-79"/>
            </a:endParaRPr>
          </a:p>
        </p:txBody>
      </p:sp>
    </p:spTree>
    <p:extLst>
      <p:ext uri="{BB962C8B-B14F-4D97-AF65-F5344CB8AC3E}">
        <p14:creationId xmlns:p14="http://schemas.microsoft.com/office/powerpoint/2010/main" val="1676775456"/>
      </p:ext>
    </p:extLst>
  </p:cSld>
  <p:clrMapOvr>
    <a:masterClrMapping/>
  </p:clrMapOvr>
  <mc:AlternateContent xmlns:mc="http://schemas.openxmlformats.org/markup-compatibility/2006" xmlns:p14="http://schemas.microsoft.com/office/powerpoint/2010/main">
    <mc:Choice Requires="p14">
      <p:transition p14:dur="0" advTm="31926"/>
    </mc:Choice>
    <mc:Fallback xmlns="">
      <p:transition advTm="31926"/>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090" y="176565"/>
            <a:ext cx="6171103" cy="584775"/>
          </a:xfrm>
          <a:prstGeom prst="rect">
            <a:avLst/>
          </a:prstGeom>
        </p:spPr>
        <p:txBody>
          <a:bodyPr wrap="square">
            <a:spAutoFit/>
          </a:bodyPr>
          <a:lstStyle/>
          <a:p>
            <a:r>
              <a:rPr lang="en-US" altLang="zh-CN" sz="3200" b="1" dirty="0">
                <a:latin typeface="Arial Hebrew" charset="-79"/>
                <a:ea typeface="Arial Hebrew" charset="-79"/>
                <a:cs typeface="Arial Hebrew" charset="-79"/>
                <a:sym typeface="+mn-lt"/>
              </a:rPr>
              <a:t>  Heart Still Bleeding </a:t>
            </a:r>
            <a:endParaRPr lang="zh-CN" altLang="en-US" sz="3200" b="1" dirty="0">
              <a:latin typeface="Arial Hebrew" charset="-79"/>
              <a:ea typeface="Arial Hebrew" charset="-79"/>
              <a:cs typeface="Arial Hebrew" charset="-79"/>
              <a:sym typeface="+mn-lt"/>
            </a:endParaRPr>
          </a:p>
        </p:txBody>
      </p:sp>
      <p:sp>
        <p:nvSpPr>
          <p:cNvPr id="65" name="文本框 64"/>
          <p:cNvSpPr txBox="1"/>
          <p:nvPr/>
        </p:nvSpPr>
        <p:spPr>
          <a:xfrm>
            <a:off x="1374102" y="1131648"/>
            <a:ext cx="4438868" cy="2062103"/>
          </a:xfrm>
          <a:prstGeom prst="rect">
            <a:avLst/>
          </a:prstGeom>
          <a:solidFill>
            <a:srgbClr val="FFFFFF"/>
          </a:solidFill>
        </p:spPr>
        <p:txBody>
          <a:bodyPr wrap="square" rtlCol="0">
            <a:spAutoFit/>
          </a:bodyPr>
          <a:lstStyle/>
          <a:p>
            <a:r>
              <a:rPr kumimoji="1" lang="en-US" altLang="zh-CN" sz="2800" b="1" dirty="0">
                <a:ln w="0"/>
                <a:effectLst>
                  <a:outerShdw blurRad="38100" dist="19050" dir="2700000" algn="tl" rotWithShape="0">
                    <a:schemeClr val="dk1">
                      <a:alpha val="40000"/>
                    </a:schemeClr>
                  </a:outerShdw>
                </a:effectLst>
                <a:latin typeface="Arial Hebrew" charset="-79"/>
                <a:ea typeface="Arial Hebrew" charset="-79"/>
                <a:cs typeface="Arial Hebrew" charset="-79"/>
              </a:rPr>
              <a:t>Big Size</a:t>
            </a:r>
          </a:p>
          <a:p>
            <a:endParaRPr kumimoji="1"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r>
              <a:rPr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rPr>
              <a:t>1/2 </a:t>
            </a:r>
            <a:r>
              <a:rPr lang="en-US" altLang="zh-CN" sz="2000" dirty="0" err="1">
                <a:ln w="0"/>
                <a:effectLst>
                  <a:outerShdw blurRad="38100" dist="19050" dir="2700000" algn="tl" rotWithShape="0">
                    <a:schemeClr val="dk1">
                      <a:alpha val="40000"/>
                    </a:schemeClr>
                  </a:outerShdw>
                </a:effectLst>
                <a:latin typeface="Arial Hebrew" charset="-79"/>
                <a:ea typeface="Arial Hebrew" charset="-79"/>
                <a:cs typeface="Arial Hebrew" charset="-79"/>
              </a:rPr>
              <a:t>MLoC</a:t>
            </a:r>
            <a:r>
              <a:rPr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rPr>
              <a:t>, 92 directories, 3500 functions</a:t>
            </a:r>
          </a:p>
          <a:p>
            <a:endParaRPr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endParaRPr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endParaRPr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15" name="文本框 14"/>
          <p:cNvSpPr txBox="1"/>
          <p:nvPr/>
        </p:nvSpPr>
        <p:spPr>
          <a:xfrm>
            <a:off x="6694709" y="2770508"/>
            <a:ext cx="4702630" cy="1446550"/>
          </a:xfrm>
          <a:prstGeom prst="rect">
            <a:avLst/>
          </a:prstGeom>
          <a:solidFill>
            <a:srgbClr val="FFFFFF"/>
          </a:solidFill>
        </p:spPr>
        <p:txBody>
          <a:bodyPr wrap="square" rtlCol="0">
            <a:spAutoFit/>
          </a:bodyPr>
          <a:lstStyle/>
          <a:p>
            <a:r>
              <a:rPr kumimoji="1" lang="en-US" altLang="zh-CN" sz="2800" b="1" dirty="0">
                <a:ln w="0"/>
                <a:effectLst>
                  <a:outerShdw blurRad="38100" dist="19050" dir="2700000" algn="tl" rotWithShape="0">
                    <a:schemeClr val="dk1">
                      <a:alpha val="40000"/>
                    </a:schemeClr>
                  </a:outerShdw>
                </a:effectLst>
                <a:latin typeface="Arial Hebrew" charset="-79"/>
                <a:ea typeface="Arial Hebrew" charset="-79"/>
                <a:cs typeface="Arial Hebrew" charset="-79"/>
              </a:rPr>
              <a:t>High Recall</a:t>
            </a:r>
          </a:p>
          <a:p>
            <a:endParaRPr kumimoji="1"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r>
              <a:rPr kumimoji="1"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rPr>
              <a:t>Understand memory operations and deep calling contexts.</a:t>
            </a:r>
            <a:endParaRPr kumimoji="1" lang="zh-CN" altLang="en-US" sz="20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16" name="文本框 15"/>
          <p:cNvSpPr txBox="1"/>
          <p:nvPr/>
        </p:nvSpPr>
        <p:spPr>
          <a:xfrm>
            <a:off x="6694709" y="1131648"/>
            <a:ext cx="4702630" cy="1138773"/>
          </a:xfrm>
          <a:prstGeom prst="rect">
            <a:avLst/>
          </a:prstGeom>
          <a:solidFill>
            <a:srgbClr val="FFFFFF"/>
          </a:solidFill>
        </p:spPr>
        <p:txBody>
          <a:bodyPr wrap="square" rtlCol="0">
            <a:spAutoFit/>
          </a:bodyPr>
          <a:lstStyle/>
          <a:p>
            <a:r>
              <a:rPr kumimoji="1" lang="en-US" altLang="zh-CN" sz="2800" b="1" dirty="0">
                <a:ln w="0"/>
                <a:effectLst>
                  <a:outerShdw blurRad="38100" dist="19050" dir="2700000" algn="tl" rotWithShape="0">
                    <a:schemeClr val="dk1">
                      <a:alpha val="40000"/>
                    </a:schemeClr>
                  </a:outerShdw>
                </a:effectLst>
                <a:latin typeface="Arial Hebrew" charset="-79"/>
                <a:ea typeface="Arial Hebrew" charset="-79"/>
                <a:cs typeface="Arial Hebrew" charset="-79"/>
              </a:rPr>
              <a:t>Very Fast (5-10 Hours)</a:t>
            </a:r>
          </a:p>
          <a:p>
            <a:endParaRPr kumimoji="1"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r>
              <a:rPr kumimoji="1"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rPr>
              <a:t>Scale to millions of lines of code</a:t>
            </a:r>
            <a:endParaRPr kumimoji="1" lang="zh-CN" altLang="en-US" sz="20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18" name="文本框 17"/>
          <p:cNvSpPr txBox="1"/>
          <p:nvPr/>
        </p:nvSpPr>
        <p:spPr>
          <a:xfrm>
            <a:off x="6694709" y="4717145"/>
            <a:ext cx="4816930" cy="1138773"/>
          </a:xfrm>
          <a:prstGeom prst="rect">
            <a:avLst/>
          </a:prstGeom>
          <a:solidFill>
            <a:srgbClr val="FFFFFF"/>
          </a:solidFill>
        </p:spPr>
        <p:txBody>
          <a:bodyPr wrap="square" rtlCol="0">
            <a:spAutoFit/>
          </a:bodyPr>
          <a:lstStyle/>
          <a:p>
            <a:r>
              <a:rPr kumimoji="1" lang="en-US" altLang="zh-CN" sz="2800" b="1" dirty="0">
                <a:ln w="0"/>
                <a:effectLst>
                  <a:outerShdw blurRad="38100" dist="19050" dir="2700000" algn="tl" rotWithShape="0">
                    <a:schemeClr val="dk1">
                      <a:alpha val="40000"/>
                    </a:schemeClr>
                  </a:outerShdw>
                </a:effectLst>
                <a:latin typeface="Arial Hebrew" charset="-79"/>
                <a:ea typeface="Arial Hebrew" charset="-79"/>
                <a:cs typeface="Arial Hebrew" charset="-79"/>
              </a:rPr>
              <a:t>Good Precision (&lt;30% FPs)</a:t>
            </a:r>
          </a:p>
          <a:p>
            <a:endParaRPr kumimoji="1"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r>
              <a:rPr kumimoji="1"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rPr>
              <a:t>Understand complex path conditions</a:t>
            </a:r>
            <a:endParaRPr kumimoji="1" lang="zh-CN" altLang="en-US" sz="20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cxnSp>
        <p:nvCxnSpPr>
          <p:cNvPr id="6" name="直线连接符 5"/>
          <p:cNvCxnSpPr/>
          <p:nvPr/>
        </p:nvCxnSpPr>
        <p:spPr>
          <a:xfrm>
            <a:off x="6106886" y="924527"/>
            <a:ext cx="0" cy="5399784"/>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61" name="文本框 60"/>
          <p:cNvSpPr txBox="1"/>
          <p:nvPr/>
        </p:nvSpPr>
        <p:spPr>
          <a:xfrm>
            <a:off x="1374102" y="2770508"/>
            <a:ext cx="4128624" cy="2369880"/>
          </a:xfrm>
          <a:prstGeom prst="rect">
            <a:avLst/>
          </a:prstGeom>
          <a:solidFill>
            <a:schemeClr val="bg1"/>
          </a:solidFill>
        </p:spPr>
        <p:txBody>
          <a:bodyPr wrap="square" rtlCol="0">
            <a:spAutoFit/>
          </a:bodyPr>
          <a:lstStyle/>
          <a:p>
            <a:r>
              <a:rPr kumimoji="1" lang="en-US" altLang="zh-CN" sz="2800" b="1" dirty="0">
                <a:ln w="0"/>
                <a:effectLst>
                  <a:outerShdw blurRad="38100" dist="19050" dir="2700000" algn="tl" rotWithShape="0">
                    <a:schemeClr val="dk1">
                      <a:alpha val="40000"/>
                    </a:schemeClr>
                  </a:outerShdw>
                </a:effectLst>
                <a:latin typeface="Arial Hebrew" charset="-79"/>
                <a:ea typeface="Arial Hebrew" charset="-79"/>
                <a:cs typeface="Arial Hebrew" charset="-79"/>
              </a:rPr>
              <a:t>High Complexity</a:t>
            </a:r>
          </a:p>
          <a:p>
            <a:endParaRPr kumimoji="1"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r>
              <a:rPr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rPr>
              <a:t>7 files, over 13,000 lines, 44 functions with intensive pointer operations</a:t>
            </a:r>
          </a:p>
          <a:p>
            <a:endParaRPr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endParaRPr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endParaRPr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21" name="文本框 20"/>
          <p:cNvSpPr txBox="1"/>
          <p:nvPr/>
        </p:nvSpPr>
        <p:spPr>
          <a:xfrm>
            <a:off x="1374102" y="4721214"/>
            <a:ext cx="4128624" cy="1138773"/>
          </a:xfrm>
          <a:prstGeom prst="rect">
            <a:avLst/>
          </a:prstGeom>
          <a:solidFill>
            <a:srgbClr val="FFFFFF"/>
          </a:solidFill>
        </p:spPr>
        <p:txBody>
          <a:bodyPr wrap="square" rtlCol="0">
            <a:spAutoFit/>
          </a:bodyPr>
          <a:lstStyle/>
          <a:p>
            <a:r>
              <a:rPr kumimoji="1" lang="en-US" altLang="zh-CN" sz="2800" b="1" dirty="0">
                <a:ln w="0"/>
                <a:effectLst>
                  <a:outerShdw blurRad="38100" dist="19050" dir="2700000" algn="tl" rotWithShape="0">
                    <a:schemeClr val="dk1">
                      <a:alpha val="40000"/>
                    </a:schemeClr>
                  </a:outerShdw>
                </a:effectLst>
                <a:latin typeface="Arial Hebrew" charset="-79"/>
                <a:ea typeface="Arial Hebrew" charset="-79"/>
                <a:cs typeface="Arial Hebrew" charset="-79"/>
              </a:rPr>
              <a:t>Needle in a Haystack </a:t>
            </a:r>
          </a:p>
          <a:p>
            <a:endParaRPr kumimoji="1"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r>
              <a:rPr lang="en-US" altLang="zh-CN" sz="2000" dirty="0" err="1">
                <a:latin typeface="Arial Hebrew" charset="-79"/>
                <a:ea typeface="Arial Hebrew" charset="-79"/>
                <a:cs typeface="Arial Hebrew" charset="-79"/>
              </a:rPr>
              <a:t>memcpy</a:t>
            </a:r>
            <a:r>
              <a:rPr lang="en-US" altLang="zh-CN" sz="2000" dirty="0">
                <a:latin typeface="Arial Hebrew" charset="-79"/>
                <a:ea typeface="Arial Hebrew" charset="-79"/>
                <a:cs typeface="Arial Hebrew" charset="-79"/>
              </a:rPr>
              <a:t>: 647 places in over 100 files</a:t>
            </a:r>
          </a:p>
        </p:txBody>
      </p:sp>
    </p:spTree>
    <p:custDataLst>
      <p:tags r:id="rId1"/>
    </p:custDataLst>
    <p:extLst>
      <p:ext uri="{BB962C8B-B14F-4D97-AF65-F5344CB8AC3E}">
        <p14:creationId xmlns:p14="http://schemas.microsoft.com/office/powerpoint/2010/main" val="1740399058"/>
      </p:ext>
    </p:extLst>
  </p:cSld>
  <p:clrMapOvr>
    <a:masterClrMapping/>
  </p:clrMapOvr>
  <mc:AlternateContent xmlns:mc="http://schemas.openxmlformats.org/markup-compatibility/2006" xmlns:p14="http://schemas.microsoft.com/office/powerpoint/2010/main">
    <mc:Choice Requires="p14">
      <p:transition p14:dur="0" advTm="82155"/>
    </mc:Choice>
    <mc:Fallback xmlns="">
      <p:transition advTm="821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linds(horizontal)">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blinds(horizontal)">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checkerboard(across)">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15" grpId="0" animBg="1"/>
      <p:bldP spid="16" grpId="0" animBg="1"/>
      <p:bldP spid="18" grpId="0" animBg="1"/>
      <p:bldP spid="61" grpId="0" animBg="1"/>
      <p:bldP spid="2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 xmlns:a16="http://schemas.microsoft.com/office/drawing/2014/main" id="{A1F8E216-6E59-463D-9760-BE40CACD9054}"/>
              </a:ext>
            </a:extLst>
          </p:cNvPr>
          <p:cNvSpPr txBox="1"/>
          <p:nvPr/>
        </p:nvSpPr>
        <p:spPr>
          <a:xfrm>
            <a:off x="6942823" y="2879299"/>
            <a:ext cx="3352798" cy="830997"/>
          </a:xfrm>
          <a:prstGeom prst="rect">
            <a:avLst/>
          </a:prstGeom>
          <a:noFill/>
        </p:spPr>
        <p:txBody>
          <a:bodyPr wrap="square" rtlCol="0">
            <a:spAutoFit/>
          </a:bodyPr>
          <a:lstStyle/>
          <a:p>
            <a:pPr algn="ctr"/>
            <a:r>
              <a:rPr lang="en-US" altLang="zh-CN" sz="48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rPr>
              <a:t>THANKS !</a:t>
            </a:r>
            <a:endParaRPr lang="zh-CN" altLang="en-US" sz="4800" dirty="0">
              <a:ln w="0"/>
              <a:effectLst>
                <a:outerShdw blurRad="38100" dist="19050" dir="2700000" algn="tl" rotWithShape="0">
                  <a:schemeClr val="dk1">
                    <a:alpha val="40000"/>
                  </a:schemeClr>
                </a:outerShdw>
              </a:effectLst>
              <a:latin typeface="Arial Hebrew" charset="-79"/>
              <a:ea typeface="Arial Hebrew" charset="-79"/>
              <a:cs typeface="Arial Hebrew" charset="-79"/>
              <a:sym typeface="+mn-lt"/>
            </a:endParaRPr>
          </a:p>
        </p:txBody>
      </p:sp>
      <p:pic>
        <p:nvPicPr>
          <p:cNvPr id="6" name="Picture 2" descr="https://qr.api.cli.im/qr?data=https%253A%252F%252Fwww.sourcebrella.com%252Fonline-showcase%252F&amp;level=H&amp;transparent=false&amp;bgcolor=%23ffffff&amp;forecolor=%23000000&amp;blockpixel=12&amp;marginblock=1&amp;logourl=http%3A&amp;size=617&amp;kid=cliim&amp;key=337df9a57cd46e328c4273ba8b35a6d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995" y="1112331"/>
            <a:ext cx="3792509" cy="379250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365579" y="5151112"/>
            <a:ext cx="4635115" cy="461665"/>
          </a:xfrm>
          <a:prstGeom prst="rect">
            <a:avLst/>
          </a:prstGeom>
          <a:noFill/>
        </p:spPr>
        <p:txBody>
          <a:bodyPr wrap="none" rtlCol="0">
            <a:spAutoFit/>
          </a:bodyPr>
          <a:lstStyle/>
          <a:p>
            <a:r>
              <a:rPr kumimoji="1" lang="en-US" altLang="zh-CN" sz="2400" dirty="0">
                <a:ln w="0"/>
                <a:effectLst>
                  <a:outerShdw blurRad="38100" dist="19050" dir="2700000" algn="tl" rotWithShape="0">
                    <a:schemeClr val="dk1">
                      <a:alpha val="40000"/>
                    </a:schemeClr>
                  </a:outerShdw>
                </a:effectLst>
                <a:latin typeface="Arial Hebrew" charset="-79"/>
                <a:ea typeface="Arial Hebrew" charset="-79"/>
                <a:cs typeface="Arial Hebrew" charset="-79"/>
              </a:rPr>
              <a:t>Online Demo &amp; Community Edition</a:t>
            </a:r>
            <a:endParaRPr kumimoji="1" lang="zh-CN" altLang="en-US" sz="24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Tree>
    <p:extLst>
      <p:ext uri="{BB962C8B-B14F-4D97-AF65-F5344CB8AC3E}">
        <p14:creationId xmlns:p14="http://schemas.microsoft.com/office/powerpoint/2010/main" val="2047982420"/>
      </p:ext>
    </p:extLst>
  </p:cSld>
  <p:clrMapOvr>
    <a:masterClrMapping/>
  </p:clrMapOvr>
  <mc:AlternateContent xmlns:mc="http://schemas.openxmlformats.org/markup-compatibility/2006" xmlns:p14="http://schemas.microsoft.com/office/powerpoint/2010/main">
    <mc:Choice Requires="p14">
      <p:transition spd="slow" p14:dur="1500" advTm="17157">
        <p:split orient="vert"/>
      </p:transition>
    </mc:Choice>
    <mc:Fallback xmlns="">
      <p:transition spd="slow" advTm="17157">
        <p:split orient="ver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2493" y="159803"/>
            <a:ext cx="628011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3200" b="1" dirty="0">
                <a:solidFill>
                  <a:srgbClr val="000000"/>
                </a:solidFill>
                <a:latin typeface="Arial Hebrew" charset="-79"/>
                <a:ea typeface="Arial Hebrew" charset="-79"/>
                <a:cs typeface="Arial Hebrew" charset="-79"/>
                <a:sym typeface="Helvetica Light"/>
              </a:rPr>
              <a:t>  Blend the Layers: A Holistic Design</a:t>
            </a:r>
            <a:endParaRPr lang="zh-CN" altLang="en-US" sz="3200" b="1" dirty="0">
              <a:latin typeface="Arial Hebrew" charset="-79"/>
              <a:ea typeface="Arial Hebrew" charset="-79"/>
              <a:cs typeface="Arial Hebrew" charset="-79"/>
            </a:endParaRPr>
          </a:p>
        </p:txBody>
      </p:sp>
      <p:sp>
        <p:nvSpPr>
          <p:cNvPr id="31" name="文本框 30"/>
          <p:cNvSpPr txBox="1"/>
          <p:nvPr/>
        </p:nvSpPr>
        <p:spPr>
          <a:xfrm>
            <a:off x="10210438" y="5490920"/>
            <a:ext cx="327334" cy="369332"/>
          </a:xfrm>
          <a:prstGeom prst="rect">
            <a:avLst/>
          </a:prstGeom>
          <a:noFill/>
        </p:spPr>
        <p:txBody>
          <a:bodyPr wrap="none" rtlCol="0">
            <a:spAutoFit/>
          </a:bodyPr>
          <a:lstStyle/>
          <a:p>
            <a:r>
              <a:rPr kumimoji="1" lang="en-US" altLang="zh-CN" dirty="0">
                <a:solidFill>
                  <a:schemeClr val="bg1"/>
                </a:solidFill>
                <a:latin typeface="Arial Hebrew" charset="-79"/>
                <a:ea typeface="Arial Hebrew" charset="-79"/>
                <a:cs typeface="Arial Hebrew" charset="-79"/>
              </a:rPr>
              <a:t>D</a:t>
            </a:r>
            <a:endParaRPr kumimoji="1" lang="zh-CN" altLang="en-US" dirty="0">
              <a:solidFill>
                <a:schemeClr val="bg1"/>
              </a:solidFill>
              <a:latin typeface="Arial Hebrew" charset="-79"/>
              <a:ea typeface="Arial Hebrew" charset="-79"/>
              <a:cs typeface="Arial Hebrew" charset="-79"/>
            </a:endParaRPr>
          </a:p>
        </p:txBody>
      </p:sp>
      <p:graphicFrame>
        <p:nvGraphicFramePr>
          <p:cNvPr id="21" name="图表 20"/>
          <p:cNvGraphicFramePr/>
          <p:nvPr>
            <p:extLst>
              <p:ext uri="{D42A27DB-BD31-4B8C-83A1-F6EECF244321}">
                <p14:modId xmlns:p14="http://schemas.microsoft.com/office/powerpoint/2010/main" val="463334857"/>
              </p:ext>
            </p:extLst>
          </p:nvPr>
        </p:nvGraphicFramePr>
        <p:xfrm>
          <a:off x="2145932" y="2826473"/>
          <a:ext cx="8128000" cy="23980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 name="直线连接符 2"/>
          <p:cNvCxnSpPr/>
          <p:nvPr/>
        </p:nvCxnSpPr>
        <p:spPr>
          <a:xfrm>
            <a:off x="2634014" y="3396834"/>
            <a:ext cx="0" cy="12828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直线连接符 22"/>
          <p:cNvCxnSpPr/>
          <p:nvPr/>
        </p:nvCxnSpPr>
        <p:spPr>
          <a:xfrm>
            <a:off x="3784000" y="3396834"/>
            <a:ext cx="0" cy="128289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9" name="组 38"/>
          <p:cNvGrpSpPr/>
          <p:nvPr/>
        </p:nvGrpSpPr>
        <p:grpSpPr>
          <a:xfrm>
            <a:off x="3778831" y="3396834"/>
            <a:ext cx="496229" cy="1254173"/>
            <a:chOff x="3778831" y="2906973"/>
            <a:chExt cx="496229" cy="1254173"/>
          </a:xfrm>
        </p:grpSpPr>
        <p:cxnSp>
          <p:nvCxnSpPr>
            <p:cNvPr id="5" name="直线连接符 4"/>
            <p:cNvCxnSpPr/>
            <p:nvPr/>
          </p:nvCxnSpPr>
          <p:spPr>
            <a:xfrm flipH="1">
              <a:off x="3784000" y="2906973"/>
              <a:ext cx="201146" cy="232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线连接符 26"/>
            <p:cNvCxnSpPr/>
            <p:nvPr/>
          </p:nvCxnSpPr>
          <p:spPr>
            <a:xfrm flipH="1">
              <a:off x="3783999" y="2951802"/>
              <a:ext cx="446807" cy="515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p:cNvCxnSpPr/>
            <p:nvPr/>
          </p:nvCxnSpPr>
          <p:spPr>
            <a:xfrm flipH="1">
              <a:off x="3784001" y="3239687"/>
              <a:ext cx="491059" cy="566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线连接符 31"/>
            <p:cNvCxnSpPr/>
            <p:nvPr/>
          </p:nvCxnSpPr>
          <p:spPr>
            <a:xfrm flipH="1">
              <a:off x="3778831" y="3535661"/>
              <a:ext cx="491827" cy="567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线连接符 35"/>
            <p:cNvCxnSpPr/>
            <p:nvPr/>
          </p:nvCxnSpPr>
          <p:spPr>
            <a:xfrm flipH="1">
              <a:off x="4011097" y="3863848"/>
              <a:ext cx="257745" cy="29729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组 44"/>
          <p:cNvGrpSpPr/>
          <p:nvPr/>
        </p:nvGrpSpPr>
        <p:grpSpPr>
          <a:xfrm flipH="1">
            <a:off x="2145932" y="3385669"/>
            <a:ext cx="496229" cy="1254173"/>
            <a:chOff x="3778831" y="2906973"/>
            <a:chExt cx="496229" cy="1254173"/>
          </a:xfrm>
        </p:grpSpPr>
        <p:cxnSp>
          <p:nvCxnSpPr>
            <p:cNvPr id="46" name="直线连接符 45"/>
            <p:cNvCxnSpPr/>
            <p:nvPr/>
          </p:nvCxnSpPr>
          <p:spPr>
            <a:xfrm flipH="1">
              <a:off x="3784000" y="2906973"/>
              <a:ext cx="201146" cy="2320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线连接符 46"/>
            <p:cNvCxnSpPr/>
            <p:nvPr/>
          </p:nvCxnSpPr>
          <p:spPr>
            <a:xfrm flipH="1">
              <a:off x="3783999" y="2951802"/>
              <a:ext cx="446807" cy="5153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线连接符 47"/>
            <p:cNvCxnSpPr/>
            <p:nvPr/>
          </p:nvCxnSpPr>
          <p:spPr>
            <a:xfrm flipH="1">
              <a:off x="3784001" y="3239687"/>
              <a:ext cx="491059" cy="5664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线连接符 48"/>
            <p:cNvCxnSpPr/>
            <p:nvPr/>
          </p:nvCxnSpPr>
          <p:spPr>
            <a:xfrm flipH="1">
              <a:off x="3778831" y="3535661"/>
              <a:ext cx="491827" cy="567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线连接符 49"/>
            <p:cNvCxnSpPr/>
            <p:nvPr/>
          </p:nvCxnSpPr>
          <p:spPr>
            <a:xfrm flipH="1">
              <a:off x="4011097" y="3863848"/>
              <a:ext cx="257745" cy="2972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组 1"/>
          <p:cNvGrpSpPr/>
          <p:nvPr/>
        </p:nvGrpSpPr>
        <p:grpSpPr>
          <a:xfrm>
            <a:off x="8151527" y="3396834"/>
            <a:ext cx="503153" cy="1254813"/>
            <a:chOff x="8151527" y="2906973"/>
            <a:chExt cx="503153" cy="1254813"/>
          </a:xfrm>
        </p:grpSpPr>
        <p:cxnSp>
          <p:nvCxnSpPr>
            <p:cNvPr id="42" name="直线连接符 41"/>
            <p:cNvCxnSpPr/>
            <p:nvPr/>
          </p:nvCxnSpPr>
          <p:spPr>
            <a:xfrm>
              <a:off x="8654680" y="2907613"/>
              <a:ext cx="0" cy="125417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组 50"/>
            <p:cNvGrpSpPr/>
            <p:nvPr/>
          </p:nvGrpSpPr>
          <p:grpSpPr>
            <a:xfrm flipH="1">
              <a:off x="8151527" y="2906973"/>
              <a:ext cx="496229" cy="1254173"/>
              <a:chOff x="3778831" y="2906973"/>
              <a:chExt cx="496229" cy="1254173"/>
            </a:xfrm>
          </p:grpSpPr>
          <p:cxnSp>
            <p:nvCxnSpPr>
              <p:cNvPr id="52" name="直线连接符 51"/>
              <p:cNvCxnSpPr/>
              <p:nvPr/>
            </p:nvCxnSpPr>
            <p:spPr>
              <a:xfrm flipH="1">
                <a:off x="3784000" y="2906973"/>
                <a:ext cx="201146" cy="2320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线连接符 52"/>
              <p:cNvCxnSpPr/>
              <p:nvPr/>
            </p:nvCxnSpPr>
            <p:spPr>
              <a:xfrm flipH="1">
                <a:off x="3783999" y="2951802"/>
                <a:ext cx="446807" cy="5153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线连接符 53"/>
              <p:cNvCxnSpPr/>
              <p:nvPr/>
            </p:nvCxnSpPr>
            <p:spPr>
              <a:xfrm flipH="1">
                <a:off x="3784001" y="3239687"/>
                <a:ext cx="491059" cy="5664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线连接符 54"/>
              <p:cNvCxnSpPr/>
              <p:nvPr/>
            </p:nvCxnSpPr>
            <p:spPr>
              <a:xfrm flipH="1">
                <a:off x="3778831" y="3535661"/>
                <a:ext cx="491827" cy="5673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线连接符 55"/>
              <p:cNvCxnSpPr/>
              <p:nvPr/>
            </p:nvCxnSpPr>
            <p:spPr>
              <a:xfrm flipH="1">
                <a:off x="4011097" y="3863848"/>
                <a:ext cx="257745" cy="2972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7" name="矩形 56"/>
          <p:cNvSpPr/>
          <p:nvPr/>
        </p:nvSpPr>
        <p:spPr>
          <a:xfrm>
            <a:off x="979378" y="3212589"/>
            <a:ext cx="1651379" cy="16513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58" name="矩形 57"/>
          <p:cNvSpPr/>
          <p:nvPr/>
        </p:nvSpPr>
        <p:spPr>
          <a:xfrm>
            <a:off x="2617890" y="3387292"/>
            <a:ext cx="1144817" cy="1276521"/>
          </a:xfrm>
          <a:prstGeom prst="rect">
            <a:avLst/>
          </a:prstGeom>
          <a:solidFill>
            <a:schemeClr val="bg1">
              <a:lumMod val="75000"/>
              <a:alpha val="7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cxnSp>
        <p:nvCxnSpPr>
          <p:cNvPr id="60" name="直线连接符 59"/>
          <p:cNvCxnSpPr/>
          <p:nvPr/>
        </p:nvCxnSpPr>
        <p:spPr>
          <a:xfrm flipH="1">
            <a:off x="2617890" y="3422945"/>
            <a:ext cx="1144817" cy="1240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线连接符 60"/>
          <p:cNvCxnSpPr/>
          <p:nvPr/>
        </p:nvCxnSpPr>
        <p:spPr>
          <a:xfrm>
            <a:off x="2617890" y="3387292"/>
            <a:ext cx="1144817" cy="12765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024743" y="1879174"/>
            <a:ext cx="8704819" cy="461665"/>
          </a:xfrm>
          <a:prstGeom prst="rect">
            <a:avLst/>
          </a:prstGeom>
          <a:noFill/>
        </p:spPr>
        <p:txBody>
          <a:bodyPr wrap="none" rtlCol="0">
            <a:spAutoFit/>
          </a:bodyPr>
          <a:lstStyle/>
          <a:p>
            <a:r>
              <a:rPr kumimoji="1" lang="en-US" altLang="zh-CN" sz="2400" dirty="0">
                <a:latin typeface="Arial Hebrew" charset="-79"/>
                <a:ea typeface="Arial Hebrew" charset="-79"/>
                <a:cs typeface="Arial Hebrew" charset="-79"/>
              </a:rPr>
              <a:t>Blend inter-procedural pointer analysis with the value-flow analysis!</a:t>
            </a:r>
            <a:endParaRPr kumimoji="1" lang="zh-CN" altLang="en-US" sz="2400" dirty="0">
              <a:latin typeface="Arial Hebrew" charset="-79"/>
              <a:ea typeface="Arial Hebrew" charset="-79"/>
              <a:cs typeface="Arial Hebrew" charset="-79"/>
            </a:endParaRPr>
          </a:p>
        </p:txBody>
      </p:sp>
    </p:spTree>
    <p:extLst>
      <p:ext uri="{BB962C8B-B14F-4D97-AF65-F5344CB8AC3E}">
        <p14:creationId xmlns:p14="http://schemas.microsoft.com/office/powerpoint/2010/main" val="1808047048"/>
      </p:ext>
    </p:extLst>
  </p:cSld>
  <p:clrMapOvr>
    <a:masterClrMapping/>
  </p:clrMapOvr>
  <mc:AlternateContent xmlns:mc="http://schemas.openxmlformats.org/markup-compatibility/2006" xmlns:p14="http://schemas.microsoft.com/office/powerpoint/2010/main">
    <mc:Choice Requires="p14">
      <p:transition p14:dur="0" advTm="4121"/>
    </mc:Choice>
    <mc:Fallback xmlns="">
      <p:transition advTm="41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blinds(horizontal)">
                                      <p:cBhvr>
                                        <p:cTn id="13" dur="5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blinds(horizontal)">
                                      <p:cBhvr>
                                        <p:cTn id="18" dur="5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blinds(horizontal)">
                                      <p:cBhvr>
                                        <p:cTn id="23" dur="500"/>
                                        <p:tgtEl>
                                          <p:spTgt spid="57"/>
                                        </p:tgtEl>
                                      </p:cBhvr>
                                    </p:animEffect>
                                  </p:childTnLst>
                                </p:cTn>
                              </p:par>
                              <p:par>
                                <p:cTn id="24" presetID="5" presetClass="entr" presetSubtype="1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checkerboard(across)">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dissolve">
                                      <p:cBhvr>
                                        <p:cTn id="31" dur="500"/>
                                        <p:tgtEl>
                                          <p:spTgt spid="58"/>
                                        </p:tgtEl>
                                      </p:cBhvr>
                                    </p:animEffect>
                                  </p:childTnLst>
                                </p:cTn>
                              </p:par>
                              <p:par>
                                <p:cTn id="32" presetID="9" presetClass="entr" presetSubtype="0" fill="hold"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dissolve">
                                      <p:cBhvr>
                                        <p:cTn id="34" dur="500"/>
                                        <p:tgtEl>
                                          <p:spTgt spid="61"/>
                                        </p:tgtEl>
                                      </p:cBhvr>
                                    </p:animEffect>
                                  </p:childTnLst>
                                </p:cTn>
                              </p:par>
                              <p:par>
                                <p:cTn id="35" presetID="9"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dissolve">
                                      <p:cBhvr>
                                        <p:cTn id="3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93" y="159803"/>
            <a:ext cx="997728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3200" b="1" dirty="0">
                <a:solidFill>
                  <a:srgbClr val="000000"/>
                </a:solidFill>
                <a:latin typeface="Arial Hebrew" charset="-79"/>
                <a:ea typeface="Arial Hebrew" charset="-79"/>
                <a:cs typeface="Arial Hebrew" charset="-79"/>
                <a:sym typeface="Helvetica Light"/>
              </a:rPr>
              <a:t>  Imprecise Pointer Analysis for Memory Leak Detection</a:t>
            </a:r>
            <a:endParaRPr lang="zh-CN" altLang="en-US" sz="3200" b="1" dirty="0">
              <a:latin typeface="Arial Hebrew" charset="-79"/>
              <a:ea typeface="Arial Hebrew" charset="-79"/>
              <a:cs typeface="Arial Hebrew" charset="-79"/>
            </a:endParaRPr>
          </a:p>
        </p:txBody>
      </p:sp>
      <p:sp>
        <p:nvSpPr>
          <p:cNvPr id="4" name="文本框 3"/>
          <p:cNvSpPr txBox="1"/>
          <p:nvPr/>
        </p:nvSpPr>
        <p:spPr>
          <a:xfrm>
            <a:off x="1465067" y="1303452"/>
            <a:ext cx="3787062" cy="5078313"/>
          </a:xfrm>
          <a:prstGeom prst="rect">
            <a:avLst/>
          </a:prstGeom>
          <a:solidFill>
            <a:srgbClr val="FFFFFF"/>
          </a:solidFill>
          <a:ln>
            <a:noFill/>
          </a:ln>
          <a:effectLst>
            <a:outerShdw blurRad="63500" sx="102000" sy="102000" algn="ctr" rotWithShape="0">
              <a:prstClr val="black">
                <a:alpha val="40000"/>
              </a:prstClr>
            </a:outerShdw>
          </a:effectLst>
        </p:spPr>
        <p:txBody>
          <a:bodyPr wrap="none" rtlCol="0">
            <a:spAutoFit/>
          </a:bodyPr>
          <a:lstStyle/>
          <a:p>
            <a:pPr algn="dist">
              <a:lnSpc>
                <a:spcPct val="150000"/>
              </a:lnSpc>
            </a:pPr>
            <a:r>
              <a:rPr kumimoji="1" lang="en-US" altLang="zh-CN" sz="2400"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void</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main () {</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err="1">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int</a:t>
            </a:r>
            <a:r>
              <a:rPr kumimoji="1" lang="en-US" altLang="zh-CN" sz="2400"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*a = </a:t>
            </a:r>
            <a:r>
              <a:rPr kumimoji="1" lang="en-US" altLang="zh-CN" sz="2400" spc="300" dirty="0" err="1">
                <a:ln w="0"/>
                <a:effectLst>
                  <a:outerShdw blurRad="38100" dist="19050" dir="2700000" algn="tl" rotWithShape="0">
                    <a:schemeClr val="dk1">
                      <a:alpha val="40000"/>
                    </a:schemeClr>
                  </a:outerShdw>
                </a:effectLst>
                <a:latin typeface="Arial Hebrew" charset="-79"/>
                <a:ea typeface="Arial Hebrew" charset="-79"/>
                <a:cs typeface="Arial Hebrew" charset="-79"/>
              </a:rPr>
              <a:t>malloc</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(32);</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is-I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a:t>
            </a:r>
          </a:p>
          <a:p>
            <a:pPr algn="dist">
              <a:lnSpc>
                <a:spcPct val="150000"/>
              </a:lnSpc>
            </a:pPr>
            <a:r>
              <a:rPr kumimoji="1" lang="is-I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if (...)</a:t>
            </a:r>
          </a:p>
          <a:p>
            <a:pPr algn="dist">
              <a:lnSpc>
                <a:spcPct val="150000"/>
              </a:lnSpc>
            </a:pPr>
            <a:r>
              <a:rPr kumimoji="1" lang="is-I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free (...)</a:t>
            </a:r>
          </a:p>
          <a:p>
            <a:pPr algn="dist">
              <a:lnSpc>
                <a:spcPct val="150000"/>
              </a:lnSpc>
            </a:pPr>
            <a:r>
              <a:rPr kumimoji="1" lang="is-I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else</a:t>
            </a:r>
          </a:p>
          <a:p>
            <a:pPr algn="dist">
              <a:lnSpc>
                <a:spcPct val="150000"/>
              </a:lnSpc>
            </a:pPr>
            <a:r>
              <a:rPr kumimoji="1" lang="is-I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p>
          <a:p>
            <a:pPr algn="dist">
              <a:lnSpc>
                <a:spcPct val="150000"/>
              </a:lnSpc>
            </a:pPr>
            <a:r>
              <a:rPr kumimoji="1" lang="is-I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free (...)</a:t>
            </a:r>
            <a:endPar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a:t>
            </a:r>
            <a:endParaRPr kumimoji="1" lang="zh-CN" altLang="en-US"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5" name="椭圆 4"/>
          <p:cNvSpPr/>
          <p:nvPr/>
        </p:nvSpPr>
        <p:spPr>
          <a:xfrm>
            <a:off x="8555224" y="1303452"/>
            <a:ext cx="663363" cy="490091"/>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solidFill>
                <a:latin typeface="Arial Hebrew" charset="-79"/>
                <a:ea typeface="Arial Hebrew" charset="-79"/>
                <a:cs typeface="Arial Hebrew" charset="-79"/>
              </a:rPr>
              <a:t>a</a:t>
            </a:r>
            <a:endParaRPr kumimoji="1" lang="zh-CN" altLang="en-US" sz="2000" dirty="0">
              <a:solidFill>
                <a:schemeClr val="accent1"/>
              </a:solidFill>
              <a:latin typeface="Arial Hebrew" charset="-79"/>
              <a:ea typeface="Arial Hebrew" charset="-79"/>
              <a:cs typeface="Arial Hebrew" charset="-79"/>
            </a:endParaRPr>
          </a:p>
        </p:txBody>
      </p:sp>
      <p:sp>
        <p:nvSpPr>
          <p:cNvPr id="6" name="椭圆 5"/>
          <p:cNvSpPr/>
          <p:nvPr/>
        </p:nvSpPr>
        <p:spPr>
          <a:xfrm>
            <a:off x="6980530" y="3681027"/>
            <a:ext cx="1253187" cy="490091"/>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solidFill>
                <a:latin typeface="Arial Hebrew" charset="-79"/>
                <a:ea typeface="Arial Hebrew" charset="-79"/>
                <a:cs typeface="Arial Hebrew" charset="-79"/>
              </a:rPr>
              <a:t>free(..)</a:t>
            </a:r>
            <a:endParaRPr kumimoji="1" lang="zh-CN" altLang="en-US" sz="2000" dirty="0">
              <a:solidFill>
                <a:schemeClr val="accent1"/>
              </a:solidFill>
              <a:latin typeface="Arial Hebrew" charset="-79"/>
              <a:ea typeface="Arial Hebrew" charset="-79"/>
              <a:cs typeface="Arial Hebrew" charset="-79"/>
            </a:endParaRPr>
          </a:p>
        </p:txBody>
      </p:sp>
      <p:sp>
        <p:nvSpPr>
          <p:cNvPr id="7" name="椭圆 6"/>
          <p:cNvSpPr/>
          <p:nvPr/>
        </p:nvSpPr>
        <p:spPr>
          <a:xfrm>
            <a:off x="8886906" y="3681026"/>
            <a:ext cx="1253187" cy="490091"/>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solidFill>
                <a:latin typeface="Arial Hebrew" charset="-79"/>
                <a:ea typeface="Arial Hebrew" charset="-79"/>
                <a:cs typeface="Arial Hebrew" charset="-79"/>
              </a:rPr>
              <a:t>free(..)</a:t>
            </a:r>
            <a:endParaRPr kumimoji="1" lang="zh-CN" altLang="en-US" sz="2000" dirty="0">
              <a:solidFill>
                <a:schemeClr val="accent1"/>
              </a:solidFill>
              <a:latin typeface="Arial Hebrew" charset="-79"/>
              <a:ea typeface="Arial Hebrew" charset="-79"/>
              <a:cs typeface="Arial Hebrew" charset="-79"/>
            </a:endParaRPr>
          </a:p>
        </p:txBody>
      </p:sp>
      <p:cxnSp>
        <p:nvCxnSpPr>
          <p:cNvPr id="9" name="曲线连接符 8"/>
          <p:cNvCxnSpPr>
            <a:stCxn id="5" idx="3"/>
            <a:endCxn id="6" idx="0"/>
          </p:cNvCxnSpPr>
          <p:nvPr/>
        </p:nvCxnSpPr>
        <p:spPr>
          <a:xfrm rot="5400000">
            <a:off x="7150120" y="2178776"/>
            <a:ext cx="1959256" cy="1045247"/>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曲线连接符 10"/>
          <p:cNvCxnSpPr>
            <a:stCxn id="5" idx="5"/>
            <a:endCxn id="7" idx="0"/>
          </p:cNvCxnSpPr>
          <p:nvPr/>
        </p:nvCxnSpPr>
        <p:spPr>
          <a:xfrm rot="16200000" flipH="1">
            <a:off x="8337843" y="2505368"/>
            <a:ext cx="1959255" cy="392060"/>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072445" y="2333028"/>
            <a:ext cx="415498" cy="369332"/>
          </a:xfrm>
          <a:prstGeom prst="rect">
            <a:avLst/>
          </a:prstGeom>
          <a:solidFill>
            <a:schemeClr val="bg1"/>
          </a:solidFill>
        </p:spPr>
        <p:txBody>
          <a:bodyPr wrap="none" rtlCol="0">
            <a:spAutoFit/>
          </a:bodyPr>
          <a:lstStyle/>
          <a:p>
            <a:r>
              <a:rPr kumimoji="1" lang="is-IS" altLang="zh-CN" b="1">
                <a:ln w="0"/>
                <a:solidFill>
                  <a:srgbClr val="FF0000"/>
                </a:solidFill>
                <a:effectLst>
                  <a:outerShdw blurRad="38100" dist="19050" dir="2700000" algn="tl" rotWithShape="0">
                    <a:schemeClr val="dk1">
                      <a:alpha val="40000"/>
                    </a:schemeClr>
                  </a:outerShdw>
                </a:effectLst>
                <a:latin typeface="Arial Hebrew" charset="-79"/>
                <a:ea typeface="Arial Hebrew" charset="-79"/>
                <a:cs typeface="Arial Hebrew" charset="-79"/>
              </a:rPr>
              <a:t>…</a:t>
            </a:r>
            <a:endParaRPr kumimoji="1" lang="zh-CN" altLang="en-US" b="1" dirty="0">
              <a:ln w="0"/>
              <a:solidFill>
                <a:srgbClr val="FF0000"/>
              </a:solidFill>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15" name="文本框 14"/>
          <p:cNvSpPr txBox="1"/>
          <p:nvPr/>
        </p:nvSpPr>
        <p:spPr>
          <a:xfrm>
            <a:off x="9153540" y="2542577"/>
            <a:ext cx="415498" cy="369332"/>
          </a:xfrm>
          <a:prstGeom prst="rect">
            <a:avLst/>
          </a:prstGeom>
          <a:solidFill>
            <a:schemeClr val="bg1"/>
          </a:solidFill>
        </p:spPr>
        <p:txBody>
          <a:bodyPr wrap="none" rtlCol="0">
            <a:spAutoFit/>
          </a:bodyPr>
          <a:lstStyle/>
          <a:p>
            <a:r>
              <a:rPr kumimoji="1" lang="is-IS" altLang="zh-CN" b="1">
                <a:ln w="0"/>
                <a:solidFill>
                  <a:srgbClr val="FF0000"/>
                </a:solidFill>
                <a:effectLst>
                  <a:outerShdw blurRad="38100" dist="19050" dir="2700000" algn="tl" rotWithShape="0">
                    <a:schemeClr val="dk1">
                      <a:alpha val="40000"/>
                    </a:schemeClr>
                  </a:outerShdw>
                </a:effectLst>
                <a:latin typeface="Arial Hebrew" charset="-79"/>
                <a:ea typeface="Arial Hebrew" charset="-79"/>
                <a:cs typeface="Arial Hebrew" charset="-79"/>
              </a:rPr>
              <a:t>…</a:t>
            </a:r>
            <a:endParaRPr kumimoji="1" lang="zh-CN" altLang="en-US" b="1" dirty="0">
              <a:ln w="0"/>
              <a:solidFill>
                <a:srgbClr val="FF0000"/>
              </a:solidFill>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grpSp>
        <p:nvGrpSpPr>
          <p:cNvPr id="31" name="组 30"/>
          <p:cNvGrpSpPr/>
          <p:nvPr/>
        </p:nvGrpSpPr>
        <p:grpSpPr>
          <a:xfrm>
            <a:off x="6534869" y="1566756"/>
            <a:ext cx="4846952" cy="1991808"/>
            <a:chOff x="6540186" y="1548498"/>
            <a:chExt cx="4846952" cy="1991808"/>
          </a:xfrm>
        </p:grpSpPr>
        <p:cxnSp>
          <p:nvCxnSpPr>
            <p:cNvPr id="19" name="曲线连接符 18"/>
            <p:cNvCxnSpPr>
              <a:stCxn id="5" idx="6"/>
            </p:cNvCxnSpPr>
            <p:nvPr/>
          </p:nvCxnSpPr>
          <p:spPr>
            <a:xfrm>
              <a:off x="9218587" y="1548498"/>
              <a:ext cx="2168551" cy="198467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曲线连接符 19"/>
            <p:cNvCxnSpPr>
              <a:stCxn id="5" idx="2"/>
            </p:cNvCxnSpPr>
            <p:nvPr/>
          </p:nvCxnSpPr>
          <p:spPr>
            <a:xfrm rot="10800000" flipV="1">
              <a:off x="7082888" y="1548498"/>
              <a:ext cx="1472337" cy="1376896"/>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曲线连接符 24"/>
            <p:cNvCxnSpPr>
              <a:stCxn id="5" idx="2"/>
            </p:cNvCxnSpPr>
            <p:nvPr/>
          </p:nvCxnSpPr>
          <p:spPr>
            <a:xfrm rot="10800000" flipV="1">
              <a:off x="6540186" y="1548498"/>
              <a:ext cx="2015038" cy="1376896"/>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曲线连接符 27"/>
            <p:cNvCxnSpPr>
              <a:stCxn id="5" idx="4"/>
            </p:cNvCxnSpPr>
            <p:nvPr/>
          </p:nvCxnSpPr>
          <p:spPr>
            <a:xfrm rot="5400000">
              <a:off x="7814044" y="2467443"/>
              <a:ext cx="1746762" cy="398963"/>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a:off x="7077571" y="5238859"/>
            <a:ext cx="3405099" cy="400110"/>
          </a:xfrm>
          <a:prstGeom prst="rect">
            <a:avLst/>
          </a:prstGeom>
          <a:noFill/>
        </p:spPr>
        <p:txBody>
          <a:bodyPr wrap="none" rtlCol="0">
            <a:spAutoFit/>
          </a:bodyPr>
          <a:lstStyle/>
          <a:p>
            <a:r>
              <a:rPr kumimoji="1" lang="en-US" altLang="zh-CN" sz="2000" dirty="0">
                <a:ln w="0"/>
                <a:effectLst>
                  <a:outerShdw blurRad="38100" dist="19050" dir="2700000" algn="tl" rotWithShape="0">
                    <a:schemeClr val="dk1">
                      <a:alpha val="40000"/>
                    </a:schemeClr>
                  </a:outerShdw>
                </a:effectLst>
                <a:latin typeface="Arial Hebrew" charset="-79"/>
                <a:ea typeface="Arial Hebrew" charset="-79"/>
                <a:cs typeface="Arial Hebrew" charset="-79"/>
              </a:rPr>
              <a:t>Imprecision =&gt; </a:t>
            </a:r>
            <a:r>
              <a:rPr kumimoji="1" lang="en-US" altLang="zh-CN" sz="2000">
                <a:ln w="0"/>
                <a:effectLst>
                  <a:outerShdw blurRad="38100" dist="19050" dir="2700000" algn="tl" rotWithShape="0">
                    <a:schemeClr val="dk1">
                      <a:alpha val="40000"/>
                    </a:schemeClr>
                  </a:outerShdw>
                </a:effectLst>
                <a:latin typeface="Arial Hebrew" charset="-79"/>
                <a:ea typeface="Arial Hebrew" charset="-79"/>
                <a:cs typeface="Arial Hebrew" charset="-79"/>
              </a:rPr>
              <a:t>False Negatives</a:t>
            </a:r>
            <a:endParaRPr kumimoji="1" lang="zh-CN" altLang="en-US" sz="20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Tree>
    <p:extLst>
      <p:ext uri="{BB962C8B-B14F-4D97-AF65-F5344CB8AC3E}">
        <p14:creationId xmlns:p14="http://schemas.microsoft.com/office/powerpoint/2010/main" val="199262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heckerboard(across)">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checkerboard(across)">
                                      <p:cBhvr>
                                        <p:cTn id="1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17013" y="1768147"/>
            <a:ext cx="4573111" cy="3416320"/>
          </a:xfrm>
          <a:prstGeom prst="rect">
            <a:avLst/>
          </a:prstGeom>
          <a:solidFill>
            <a:srgbClr val="FFFFFF"/>
          </a:solidFill>
          <a:ln>
            <a:noFill/>
          </a:ln>
          <a:effectLst>
            <a:outerShdw blurRad="63500" sx="102000" sy="102000" algn="ctr" rotWithShape="0">
              <a:prstClr val="black">
                <a:alpha val="40000"/>
              </a:prstClr>
            </a:outerShdw>
          </a:effectLst>
        </p:spPr>
        <p:txBody>
          <a:bodyPr wrap="none" rtlCol="0">
            <a:spAutoFit/>
          </a:bodyPr>
          <a:lstStyle/>
          <a:p>
            <a:pPr algn="dist">
              <a:lnSpc>
                <a:spcPct val="150000"/>
              </a:lnSpc>
            </a:pPr>
            <a:r>
              <a:rPr kumimoji="1" lang="en-US" altLang="zh-CN" sz="2400"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void</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main () {</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err="1">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int</a:t>
            </a:r>
            <a:r>
              <a:rPr kumimoji="1" lang="en-US" altLang="zh-CN" sz="2400" spc="300" dirty="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*a = </a:t>
            </a:r>
            <a:r>
              <a:rPr kumimoji="1" lang="en-US" altLang="zh-CN" sz="2400" spc="300" dirty="0" err="1">
                <a:ln w="0"/>
                <a:effectLst>
                  <a:outerShdw blurRad="38100" dist="19050" dir="2700000" algn="tl" rotWithShape="0">
                    <a:schemeClr val="dk1">
                      <a:alpha val="40000"/>
                    </a:schemeClr>
                  </a:outerShdw>
                </a:effectLst>
                <a:latin typeface="Arial Hebrew" charset="-79"/>
                <a:ea typeface="Arial Hebrew" charset="-79"/>
                <a:cs typeface="Arial Hebrew" charset="-79"/>
              </a:rPr>
              <a:t>malloc</a:t>
            </a: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(32</a:t>
            </a:r>
            <a:r>
              <a:rPr kumimoji="1" lang="en-US" altLang="zh-CN" sz="2400" spc="300" dirty="0" smtClean="0">
                <a:ln w="0"/>
                <a:effectLst>
                  <a:outerShdw blurRad="38100" dist="19050" dir="2700000" algn="tl" rotWithShape="0">
                    <a:schemeClr val="dk1">
                      <a:alpha val="40000"/>
                    </a:schemeClr>
                  </a:outerShdw>
                </a:effectLst>
                <a:latin typeface="Arial Hebrew" charset="-79"/>
                <a:ea typeface="Arial Hebrew" charset="-79"/>
                <a:cs typeface="Arial Hebrew" charset="-79"/>
              </a:rPr>
              <a:t>);</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smtClean="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err="1" smtClean="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int</a:t>
            </a:r>
            <a:r>
              <a:rPr kumimoji="1" lang="en-US" altLang="zh-CN" sz="2400" spc="300" dirty="0" smtClean="0">
                <a:ln w="0"/>
                <a:solidFill>
                  <a:srgbClr val="0432FF"/>
                </a:solidFill>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smtClean="0">
                <a:ln w="0"/>
                <a:effectLst>
                  <a:outerShdw blurRad="38100" dist="19050" dir="2700000" algn="tl" rotWithShape="0">
                    <a:schemeClr val="dk1">
                      <a:alpha val="40000"/>
                    </a:schemeClr>
                  </a:outerShdw>
                </a:effectLst>
                <a:latin typeface="Arial Hebrew" charset="-79"/>
                <a:ea typeface="Arial Hebrew" charset="-79"/>
                <a:cs typeface="Arial Hebrew" charset="-79"/>
              </a:rPr>
              <a:t>*b = a;</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smtClean="0">
                <a:ln w="0"/>
                <a:effectLst>
                  <a:outerShdw blurRad="38100" dist="19050" dir="2700000" algn="tl" rotWithShape="0">
                    <a:schemeClr val="dk1">
                      <a:alpha val="40000"/>
                    </a:schemeClr>
                  </a:outerShdw>
                </a:effectLst>
                <a:latin typeface="Arial Hebrew" charset="-79"/>
                <a:ea typeface="Arial Hebrew" charset="-79"/>
                <a:cs typeface="Arial Hebrew" charset="-79"/>
              </a:rPr>
              <a:t>   free(a);</a:t>
            </a:r>
          </a:p>
          <a:p>
            <a:pPr algn="dist">
              <a:lnSpc>
                <a:spcPct val="150000"/>
              </a:lnSpc>
            </a:pPr>
            <a:r>
              <a:rPr kumimoji="1" lang="en-US" altLang="zh-CN"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400" spc="300" dirty="0" smtClean="0">
                <a:ln w="0"/>
                <a:effectLst>
                  <a:outerShdw blurRad="38100" dist="19050" dir="2700000" algn="tl" rotWithShape="0">
                    <a:schemeClr val="dk1">
                      <a:alpha val="40000"/>
                    </a:schemeClr>
                  </a:outerShdw>
                </a:effectLst>
                <a:latin typeface="Arial Hebrew" charset="-79"/>
                <a:ea typeface="Arial Hebrew" charset="-79"/>
                <a:cs typeface="Arial Hebrew" charset="-79"/>
              </a:rPr>
              <a:t>   *b = 1; </a:t>
            </a:r>
            <a:r>
              <a:rPr kumimoji="1" lang="en-US" altLang="zh-CN" sz="2400" spc="300" dirty="0" smtClean="0">
                <a:ln w="0"/>
                <a:solidFill>
                  <a:srgbClr val="FF0000"/>
                </a:solidFill>
                <a:effectLst>
                  <a:outerShdw blurRad="38100" dist="19050" dir="2700000" algn="tl" rotWithShape="0">
                    <a:schemeClr val="dk1">
                      <a:alpha val="40000"/>
                    </a:schemeClr>
                  </a:outerShdw>
                </a:effectLst>
                <a:latin typeface="Arial Hebrew" charset="-79"/>
                <a:ea typeface="Arial Hebrew" charset="-79"/>
                <a:cs typeface="Arial Hebrew" charset="-79"/>
              </a:rPr>
              <a:t>// use-after-free</a:t>
            </a:r>
            <a:endParaRPr kumimoji="1" lang="en-US" altLang="zh-CN" sz="2400" spc="300" dirty="0">
              <a:ln w="0"/>
              <a:solidFill>
                <a:srgbClr val="FF0000"/>
              </a:solidFill>
              <a:effectLst>
                <a:outerShdw blurRad="38100" dist="19050" dir="2700000" algn="tl" rotWithShape="0">
                  <a:schemeClr val="dk1">
                    <a:alpha val="40000"/>
                  </a:schemeClr>
                </a:outerShdw>
              </a:effectLst>
              <a:latin typeface="Arial Hebrew" charset="-79"/>
              <a:ea typeface="Arial Hebrew" charset="-79"/>
              <a:cs typeface="Arial Hebrew" charset="-79"/>
            </a:endParaRPr>
          </a:p>
          <a:p>
            <a:pPr algn="dist">
              <a:lnSpc>
                <a:spcPct val="150000"/>
              </a:lnSpc>
            </a:pPr>
            <a:r>
              <a:rPr kumimoji="1" lang="en-US" altLang="zh-CN" sz="2400" spc="300" dirty="0" smtClean="0">
                <a:ln w="0"/>
                <a:effectLst>
                  <a:outerShdw blurRad="38100" dist="19050" dir="2700000" algn="tl" rotWithShape="0">
                    <a:schemeClr val="dk1">
                      <a:alpha val="40000"/>
                    </a:schemeClr>
                  </a:outerShdw>
                </a:effectLst>
                <a:latin typeface="Arial Hebrew" charset="-79"/>
                <a:ea typeface="Arial Hebrew" charset="-79"/>
                <a:cs typeface="Arial Hebrew" charset="-79"/>
              </a:rPr>
              <a:t>}</a:t>
            </a:r>
            <a:endParaRPr kumimoji="1" lang="zh-CN" altLang="en-US" sz="2400" spc="3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3" name="文本框 2"/>
          <p:cNvSpPr txBox="1"/>
          <p:nvPr/>
        </p:nvSpPr>
        <p:spPr>
          <a:xfrm>
            <a:off x="2493" y="159803"/>
            <a:ext cx="4697633"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3200" b="1" dirty="0">
                <a:solidFill>
                  <a:srgbClr val="000000"/>
                </a:solidFill>
                <a:latin typeface="Arial Hebrew" charset="-79"/>
                <a:ea typeface="Arial Hebrew" charset="-79"/>
                <a:cs typeface="Arial Hebrew" charset="-79"/>
                <a:sym typeface="Helvetica Light"/>
              </a:rPr>
              <a:t>  </a:t>
            </a:r>
            <a:r>
              <a:rPr lang="en-US" altLang="zh-CN" sz="3200" b="1" dirty="0" smtClean="0">
                <a:solidFill>
                  <a:srgbClr val="000000"/>
                </a:solidFill>
                <a:latin typeface="Arial Hebrew" charset="-79"/>
                <a:ea typeface="Arial Hebrew" charset="-79"/>
                <a:cs typeface="Arial Hebrew" charset="-79"/>
                <a:sym typeface="Helvetica Light"/>
              </a:rPr>
              <a:t>Use-After-Free Detection</a:t>
            </a:r>
            <a:endParaRPr lang="zh-CN" altLang="en-US" sz="3200" b="1" dirty="0">
              <a:latin typeface="Arial Hebrew" charset="-79"/>
              <a:ea typeface="Arial Hebrew" charset="-79"/>
              <a:cs typeface="Arial Hebrew" charset="-79"/>
            </a:endParaRPr>
          </a:p>
        </p:txBody>
      </p:sp>
      <p:sp>
        <p:nvSpPr>
          <p:cNvPr id="4" name="椭圆 3"/>
          <p:cNvSpPr/>
          <p:nvPr/>
        </p:nvSpPr>
        <p:spPr>
          <a:xfrm>
            <a:off x="8555224" y="1828102"/>
            <a:ext cx="663363" cy="490091"/>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solidFill>
                <a:latin typeface="Arial Hebrew" charset="-79"/>
                <a:ea typeface="Arial Hebrew" charset="-79"/>
                <a:cs typeface="Arial Hebrew" charset="-79"/>
              </a:rPr>
              <a:t>a</a:t>
            </a:r>
            <a:endParaRPr kumimoji="1" lang="zh-CN" altLang="en-US" sz="2000" dirty="0">
              <a:solidFill>
                <a:schemeClr val="accent1"/>
              </a:solidFill>
              <a:latin typeface="Arial Hebrew" charset="-79"/>
              <a:ea typeface="Arial Hebrew" charset="-79"/>
              <a:cs typeface="Arial Hebrew" charset="-79"/>
            </a:endParaRPr>
          </a:p>
        </p:txBody>
      </p:sp>
      <p:sp>
        <p:nvSpPr>
          <p:cNvPr id="5" name="椭圆 4"/>
          <p:cNvSpPr/>
          <p:nvPr/>
        </p:nvSpPr>
        <p:spPr>
          <a:xfrm>
            <a:off x="7703283" y="3179641"/>
            <a:ext cx="663363" cy="490091"/>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smtClean="0">
                <a:solidFill>
                  <a:schemeClr val="accent1"/>
                </a:solidFill>
                <a:latin typeface="Arial Hebrew" charset="-79"/>
                <a:ea typeface="Arial Hebrew" charset="-79"/>
                <a:cs typeface="Arial Hebrew" charset="-79"/>
              </a:rPr>
              <a:t>b</a:t>
            </a:r>
            <a:endParaRPr kumimoji="1" lang="zh-CN" altLang="en-US" sz="2000" dirty="0">
              <a:solidFill>
                <a:schemeClr val="accent1"/>
              </a:solidFill>
              <a:latin typeface="Arial Hebrew" charset="-79"/>
              <a:ea typeface="Arial Hebrew" charset="-79"/>
              <a:cs typeface="Arial Hebrew" charset="-79"/>
            </a:endParaRPr>
          </a:p>
        </p:txBody>
      </p:sp>
      <p:sp>
        <p:nvSpPr>
          <p:cNvPr id="6" name="椭圆 5"/>
          <p:cNvSpPr/>
          <p:nvPr/>
        </p:nvSpPr>
        <p:spPr>
          <a:xfrm>
            <a:off x="9412161" y="3179641"/>
            <a:ext cx="1320796" cy="490091"/>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smtClean="0">
                <a:solidFill>
                  <a:schemeClr val="accent1"/>
                </a:solidFill>
                <a:latin typeface="Arial Hebrew" charset="-79"/>
                <a:ea typeface="Arial Hebrew" charset="-79"/>
                <a:cs typeface="Arial Hebrew" charset="-79"/>
              </a:rPr>
              <a:t>free(a)</a:t>
            </a:r>
            <a:endParaRPr kumimoji="1" lang="zh-CN" altLang="en-US" sz="2000" dirty="0">
              <a:solidFill>
                <a:schemeClr val="accent1"/>
              </a:solidFill>
              <a:latin typeface="Arial Hebrew" charset="-79"/>
              <a:ea typeface="Arial Hebrew" charset="-79"/>
              <a:cs typeface="Arial Hebrew" charset="-79"/>
            </a:endParaRPr>
          </a:p>
        </p:txBody>
      </p:sp>
      <p:sp>
        <p:nvSpPr>
          <p:cNvPr id="7" name="椭圆 6"/>
          <p:cNvSpPr/>
          <p:nvPr/>
        </p:nvSpPr>
        <p:spPr>
          <a:xfrm>
            <a:off x="6935714" y="4591215"/>
            <a:ext cx="1320796" cy="490091"/>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smtClean="0">
                <a:solidFill>
                  <a:schemeClr val="accent1"/>
                </a:solidFill>
                <a:latin typeface="Arial Hebrew" charset="-79"/>
                <a:ea typeface="Arial Hebrew" charset="-79"/>
                <a:cs typeface="Arial Hebrew" charset="-79"/>
              </a:rPr>
              <a:t>*b = 1</a:t>
            </a:r>
            <a:endParaRPr kumimoji="1" lang="zh-CN" altLang="en-US" sz="2000" dirty="0">
              <a:solidFill>
                <a:schemeClr val="accent1"/>
              </a:solidFill>
              <a:latin typeface="Arial Hebrew" charset="-79"/>
              <a:ea typeface="Arial Hebrew" charset="-79"/>
              <a:cs typeface="Arial Hebrew" charset="-79"/>
            </a:endParaRPr>
          </a:p>
        </p:txBody>
      </p:sp>
      <p:cxnSp>
        <p:nvCxnSpPr>
          <p:cNvPr id="9" name="直线箭头连接符 8"/>
          <p:cNvCxnSpPr>
            <a:stCxn id="4" idx="5"/>
            <a:endCxn id="6" idx="0"/>
          </p:cNvCxnSpPr>
          <p:nvPr/>
        </p:nvCxnSpPr>
        <p:spPr>
          <a:xfrm>
            <a:off x="9121440" y="2246421"/>
            <a:ext cx="951119" cy="93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a:stCxn id="4" idx="3"/>
            <a:endCxn id="5" idx="0"/>
          </p:cNvCxnSpPr>
          <p:nvPr/>
        </p:nvCxnSpPr>
        <p:spPr>
          <a:xfrm flipH="1">
            <a:off x="8034965" y="2246421"/>
            <a:ext cx="617406" cy="933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p:cNvCxnSpPr>
            <a:stCxn id="5" idx="4"/>
            <a:endCxn id="7" idx="0"/>
          </p:cNvCxnSpPr>
          <p:nvPr/>
        </p:nvCxnSpPr>
        <p:spPr>
          <a:xfrm flipH="1">
            <a:off x="7596112" y="3669732"/>
            <a:ext cx="438853" cy="921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0405077" y="2810309"/>
            <a:ext cx="877163" cy="369332"/>
          </a:xfrm>
          <a:prstGeom prst="rect">
            <a:avLst/>
          </a:prstGeom>
          <a:noFill/>
        </p:spPr>
        <p:txBody>
          <a:bodyPr wrap="none" rtlCol="0">
            <a:spAutoFit/>
          </a:bodyPr>
          <a:lstStyle/>
          <a:p>
            <a:r>
              <a:rPr kumimoji="1" lang="en-US" altLang="zh-CN" dirty="0" smtClean="0"/>
              <a:t>source</a:t>
            </a:r>
            <a:endParaRPr kumimoji="1" lang="zh-CN" altLang="en-US" dirty="0"/>
          </a:p>
        </p:txBody>
      </p:sp>
      <p:sp>
        <p:nvSpPr>
          <p:cNvPr id="16" name="文本框 15"/>
          <p:cNvSpPr txBox="1"/>
          <p:nvPr/>
        </p:nvSpPr>
        <p:spPr>
          <a:xfrm>
            <a:off x="6638196" y="4266853"/>
            <a:ext cx="595035" cy="369332"/>
          </a:xfrm>
          <a:prstGeom prst="rect">
            <a:avLst/>
          </a:prstGeom>
          <a:noFill/>
        </p:spPr>
        <p:txBody>
          <a:bodyPr wrap="none" rtlCol="0">
            <a:spAutoFit/>
          </a:bodyPr>
          <a:lstStyle/>
          <a:p>
            <a:r>
              <a:rPr kumimoji="1" lang="en-US" altLang="zh-CN" smtClean="0"/>
              <a:t>sink</a:t>
            </a:r>
            <a:endParaRPr kumimoji="1" lang="zh-CN" altLang="en-US" dirty="0"/>
          </a:p>
        </p:txBody>
      </p:sp>
      <p:sp>
        <p:nvSpPr>
          <p:cNvPr id="17" name="任意形状 16"/>
          <p:cNvSpPr/>
          <p:nvPr/>
        </p:nvSpPr>
        <p:spPr>
          <a:xfrm>
            <a:off x="8049718" y="2460614"/>
            <a:ext cx="1603948" cy="1946494"/>
          </a:xfrm>
          <a:custGeom>
            <a:avLst/>
            <a:gdLst>
              <a:gd name="connsiteX0" fmla="*/ 1603948 w 1603948"/>
              <a:gd name="connsiteY0" fmla="*/ 642350 h 1946494"/>
              <a:gd name="connsiteX1" fmla="*/ 1154243 w 1603948"/>
              <a:gd name="connsiteY1" fmla="*/ 162665 h 1946494"/>
              <a:gd name="connsiteX2" fmla="*/ 839449 w 1603948"/>
              <a:gd name="connsiteY2" fmla="*/ 147675 h 1946494"/>
              <a:gd name="connsiteX3" fmla="*/ 0 w 1603948"/>
              <a:gd name="connsiteY3" fmla="*/ 1946494 h 1946494"/>
            </a:gdLst>
            <a:ahLst/>
            <a:cxnLst>
              <a:cxn ang="0">
                <a:pos x="connsiteX0" y="connsiteY0"/>
              </a:cxn>
              <a:cxn ang="0">
                <a:pos x="connsiteX1" y="connsiteY1"/>
              </a:cxn>
              <a:cxn ang="0">
                <a:pos x="connsiteX2" y="connsiteY2"/>
              </a:cxn>
              <a:cxn ang="0">
                <a:pos x="connsiteX3" y="connsiteY3"/>
              </a:cxn>
            </a:cxnLst>
            <a:rect l="l" t="t" r="r" b="b"/>
            <a:pathLst>
              <a:path w="1603948" h="1946494">
                <a:moveTo>
                  <a:pt x="1603948" y="642350"/>
                </a:moveTo>
                <a:cubicBezTo>
                  <a:pt x="1442803" y="443730"/>
                  <a:pt x="1281659" y="245111"/>
                  <a:pt x="1154243" y="162665"/>
                </a:cubicBezTo>
                <a:cubicBezTo>
                  <a:pt x="1026826" y="80219"/>
                  <a:pt x="1031823" y="-149630"/>
                  <a:pt x="839449" y="147675"/>
                </a:cubicBezTo>
                <a:cubicBezTo>
                  <a:pt x="647075" y="444980"/>
                  <a:pt x="17488" y="1761615"/>
                  <a:pt x="0" y="1946494"/>
                </a:cubicBezTo>
              </a:path>
            </a:pathLst>
          </a:custGeom>
          <a:noFill/>
          <a:ln w="38100">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046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checkerboard(across)">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9511" y="178150"/>
            <a:ext cx="5724027" cy="584775"/>
          </a:xfrm>
          <a:prstGeom prst="rect">
            <a:avLst/>
          </a:prstGeom>
        </p:spPr>
        <p:txBody>
          <a:bodyPr wrap="square">
            <a:spAutoFit/>
          </a:bodyPr>
          <a:lstStyle/>
          <a:p>
            <a:r>
              <a:rPr lang="en-US" altLang="zh-CN" sz="3200" b="1">
                <a:latin typeface="Arial Hebrew" charset="-79"/>
                <a:ea typeface="Arial Hebrew" charset="-79"/>
                <a:cs typeface="Arial Hebrew" charset="-79"/>
                <a:sym typeface="+mn-lt"/>
              </a:rPr>
              <a:t>“Dense” Program Analysis</a:t>
            </a:r>
            <a:endParaRPr lang="zh-CN" altLang="en-US" sz="3200" b="1" dirty="0">
              <a:latin typeface="Arial Hebrew" charset="-79"/>
              <a:ea typeface="Arial Hebrew" charset="-79"/>
              <a:cs typeface="Arial Hebrew" charset="-79"/>
              <a:sym typeface="+mn-lt"/>
            </a:endParaRPr>
          </a:p>
        </p:txBody>
      </p:sp>
      <p:grpSp>
        <p:nvGrpSpPr>
          <p:cNvPr id="6" name="组 5"/>
          <p:cNvGrpSpPr/>
          <p:nvPr/>
        </p:nvGrpSpPr>
        <p:grpSpPr>
          <a:xfrm>
            <a:off x="7536135" y="1824230"/>
            <a:ext cx="4062376" cy="3379141"/>
            <a:chOff x="7046278" y="1871003"/>
            <a:chExt cx="4438008" cy="3691597"/>
          </a:xfrm>
        </p:grpSpPr>
        <p:sp>
          <p:nvSpPr>
            <p:cNvPr id="7" name="矩形 6"/>
            <p:cNvSpPr/>
            <p:nvPr/>
          </p:nvSpPr>
          <p:spPr>
            <a:xfrm>
              <a:off x="7046278" y="1871003"/>
              <a:ext cx="4432300" cy="369159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b="1">
                <a:latin typeface="Arial Hebrew" charset="-79"/>
                <a:ea typeface="Arial Hebrew" charset="-79"/>
                <a:cs typeface="Arial Hebrew" charset="-79"/>
              </a:endParaRPr>
            </a:p>
          </p:txBody>
        </p:sp>
        <p:sp>
          <p:nvSpPr>
            <p:cNvPr id="9" name="文本框 8"/>
            <p:cNvSpPr txBox="1"/>
            <p:nvPr/>
          </p:nvSpPr>
          <p:spPr>
            <a:xfrm>
              <a:off x="9862580" y="1981414"/>
              <a:ext cx="1621706" cy="437107"/>
            </a:xfrm>
            <a:prstGeom prst="rect">
              <a:avLst/>
            </a:prstGeom>
            <a:noFill/>
          </p:spPr>
          <p:txBody>
            <a:bodyPr wrap="none" rtlCol="0">
              <a:spAutoFit/>
            </a:bodyPr>
            <a:lstStyle/>
            <a:p>
              <a:r>
                <a:rPr kumimoji="1" lang="en-US" altLang="zh-CN" sz="2000" b="1" dirty="0">
                  <a:ln w="0"/>
                  <a:solidFill>
                    <a:schemeClr val="accent1"/>
                  </a:solidFill>
                  <a:effectLst>
                    <a:outerShdw blurRad="38100" dist="25400" dir="5400000" algn="ctr" rotWithShape="0">
                      <a:srgbClr val="6E747A">
                        <a:alpha val="43000"/>
                      </a:srgbClr>
                    </a:outerShdw>
                  </a:effectLst>
                  <a:latin typeface="Arial Hebrew" charset="-79"/>
                  <a:ea typeface="Arial Hebrew" charset="-79"/>
                  <a:cs typeface="Arial Hebrew" charset="-79"/>
                </a:rPr>
                <a:t>control flow</a:t>
              </a:r>
              <a:endParaRPr kumimoji="1" lang="zh-CN" altLang="en-US" sz="2000" b="1" dirty="0">
                <a:ln w="0"/>
                <a:solidFill>
                  <a:schemeClr val="accent1"/>
                </a:solidFill>
                <a:effectLst>
                  <a:outerShdw blurRad="38100" dist="25400" dir="5400000" algn="ctr" rotWithShape="0">
                    <a:srgbClr val="6E747A">
                      <a:alpha val="43000"/>
                    </a:srgbClr>
                  </a:outerShdw>
                </a:effectLst>
                <a:latin typeface="Arial Hebrew" charset="-79"/>
                <a:ea typeface="Arial Hebrew" charset="-79"/>
                <a:cs typeface="Arial Hebrew" charset="-79"/>
              </a:endParaRPr>
            </a:p>
          </p:txBody>
        </p:sp>
        <p:sp>
          <p:nvSpPr>
            <p:cNvPr id="11" name="圆角矩形 10"/>
            <p:cNvSpPr/>
            <p:nvPr/>
          </p:nvSpPr>
          <p:spPr>
            <a:xfrm>
              <a:off x="7285390" y="3558877"/>
              <a:ext cx="1021095" cy="50158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is-IS" altLang="zh-CN" b="1" dirty="0">
                  <a:latin typeface="Arial Hebrew" charset="-79"/>
                  <a:ea typeface="Arial Hebrew" charset="-79"/>
                  <a:cs typeface="Arial Hebrew" charset="-79"/>
                </a:rPr>
                <a:t>…</a:t>
              </a:r>
              <a:endParaRPr kumimoji="1" lang="zh-CN" altLang="en-US" b="1" dirty="0">
                <a:latin typeface="Arial Hebrew" charset="-79"/>
                <a:ea typeface="Arial Hebrew" charset="-79"/>
                <a:cs typeface="Arial Hebrew" charset="-79"/>
              </a:endParaRPr>
            </a:p>
          </p:txBody>
        </p:sp>
        <p:sp>
          <p:nvSpPr>
            <p:cNvPr id="12" name="圆角矩形 11"/>
            <p:cNvSpPr/>
            <p:nvPr/>
          </p:nvSpPr>
          <p:spPr>
            <a:xfrm>
              <a:off x="10090045" y="3558877"/>
              <a:ext cx="1021095" cy="50158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is-IS" altLang="zh-CN" b="1" dirty="0">
                  <a:latin typeface="Arial Hebrew" charset="-79"/>
                  <a:ea typeface="Arial Hebrew" charset="-79"/>
                  <a:cs typeface="Arial Hebrew" charset="-79"/>
                </a:rPr>
                <a:t>…</a:t>
              </a:r>
              <a:endParaRPr kumimoji="1" lang="zh-CN" altLang="en-US" b="1" dirty="0">
                <a:latin typeface="Arial Hebrew" charset="-79"/>
                <a:ea typeface="Arial Hebrew" charset="-79"/>
                <a:cs typeface="Arial Hebrew" charset="-79"/>
              </a:endParaRPr>
            </a:p>
          </p:txBody>
        </p:sp>
        <p:sp>
          <p:nvSpPr>
            <p:cNvPr id="13" name="圆角矩形 12"/>
            <p:cNvSpPr/>
            <p:nvPr/>
          </p:nvSpPr>
          <p:spPr>
            <a:xfrm>
              <a:off x="8686689" y="4808927"/>
              <a:ext cx="1021095" cy="501585"/>
            </a:xfrm>
            <a:prstGeom prst="roundRect">
              <a:avLst>
                <a:gd name="adj"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rial Hebrew" charset="-79"/>
                  <a:ea typeface="Arial Hebrew" charset="-79"/>
                  <a:cs typeface="Arial Hebrew" charset="-79"/>
                </a:rPr>
                <a:t>J = I</a:t>
              </a:r>
              <a:endParaRPr kumimoji="1" lang="zh-CN" altLang="en-US" b="1" dirty="0">
                <a:latin typeface="Arial Hebrew" charset="-79"/>
                <a:ea typeface="Arial Hebrew" charset="-79"/>
                <a:cs typeface="Arial Hebrew" charset="-79"/>
              </a:endParaRPr>
            </a:p>
          </p:txBody>
        </p:sp>
        <p:sp>
          <p:nvSpPr>
            <p:cNvPr id="14" name="圆角矩形 13"/>
            <p:cNvSpPr/>
            <p:nvPr/>
          </p:nvSpPr>
          <p:spPr>
            <a:xfrm>
              <a:off x="8691521" y="2105332"/>
              <a:ext cx="1021095" cy="501585"/>
            </a:xfrm>
            <a:prstGeom prst="roundRect">
              <a:avLst>
                <a:gd name="adj"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rial Hebrew" charset="-79"/>
                  <a:ea typeface="Arial Hebrew" charset="-79"/>
                  <a:cs typeface="Arial Hebrew" charset="-79"/>
                </a:rPr>
                <a:t>I = </a:t>
              </a:r>
              <a:r>
                <a:rPr kumimoji="1" lang="is-IS" altLang="zh-CN" b="1" dirty="0">
                  <a:latin typeface="Arial Hebrew" charset="-79"/>
                  <a:ea typeface="Arial Hebrew" charset="-79"/>
                  <a:cs typeface="Arial Hebrew" charset="-79"/>
                </a:rPr>
                <a:t>…</a:t>
              </a:r>
              <a:endParaRPr kumimoji="1" lang="zh-CN" altLang="en-US" b="1" dirty="0">
                <a:latin typeface="Arial Hebrew" charset="-79"/>
                <a:ea typeface="Arial Hebrew" charset="-79"/>
                <a:cs typeface="Arial Hebrew" charset="-79"/>
              </a:endParaRPr>
            </a:p>
          </p:txBody>
        </p:sp>
        <p:cxnSp>
          <p:nvCxnSpPr>
            <p:cNvPr id="15" name="曲线连接符 14"/>
            <p:cNvCxnSpPr/>
            <p:nvPr/>
          </p:nvCxnSpPr>
          <p:spPr>
            <a:xfrm rot="10800000" flipV="1">
              <a:off x="7795939" y="2356125"/>
              <a:ext cx="895583" cy="1202752"/>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p:cNvCxnSpPr/>
            <p:nvPr/>
          </p:nvCxnSpPr>
          <p:spPr>
            <a:xfrm>
              <a:off x="9712616" y="2356125"/>
              <a:ext cx="887977" cy="1202752"/>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曲线连接符 16"/>
            <p:cNvCxnSpPr/>
            <p:nvPr/>
          </p:nvCxnSpPr>
          <p:spPr>
            <a:xfrm rot="16200000" flipH="1">
              <a:off x="7741684" y="4114715"/>
              <a:ext cx="999258" cy="890751"/>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曲线连接符 17"/>
            <p:cNvCxnSpPr/>
            <p:nvPr/>
          </p:nvCxnSpPr>
          <p:spPr>
            <a:xfrm rot="5400000">
              <a:off x="9654560" y="4113687"/>
              <a:ext cx="999258" cy="892809"/>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19" name="矩形 18"/>
          <p:cNvSpPr/>
          <p:nvPr/>
        </p:nvSpPr>
        <p:spPr>
          <a:xfrm>
            <a:off x="541942" y="1528641"/>
            <a:ext cx="6657855" cy="4401205"/>
          </a:xfrm>
          <a:prstGeom prst="rect">
            <a:avLst/>
          </a:prstGeom>
        </p:spPr>
        <p:txBody>
          <a:bodyPr wrap="square">
            <a:spAutoFit/>
          </a:bodyPr>
          <a:lstStyle/>
          <a:p>
            <a:pPr marL="457200" indent="-457200">
              <a:buFont typeface="Arial" charset="0"/>
              <a:buChar char="•"/>
            </a:pPr>
            <a:r>
              <a:rPr lang="en-US" altLang="zh-CN" sz="2800" dirty="0">
                <a:latin typeface="Arial Hebrew" charset="-79"/>
                <a:ea typeface="Arial Hebrew" charset="-79"/>
                <a:cs typeface="Arial Hebrew" charset="-79"/>
                <a:sym typeface="+mn-lt"/>
              </a:rPr>
              <a:t>Track value flows on the control flow graph.</a:t>
            </a:r>
          </a:p>
          <a:p>
            <a:pPr marL="457200" indent="-457200">
              <a:buFont typeface="Arial" charset="0"/>
              <a:buChar char="•"/>
            </a:pPr>
            <a:endParaRPr lang="en-US" altLang="zh-CN" sz="2800" dirty="0">
              <a:latin typeface="Arial Hebrew" charset="-79"/>
              <a:ea typeface="Arial Hebrew" charset="-79"/>
              <a:cs typeface="Arial Hebrew" charset="-79"/>
              <a:sym typeface="+mn-lt"/>
            </a:endParaRPr>
          </a:p>
          <a:p>
            <a:pPr marL="457200" indent="-457200">
              <a:buFont typeface="Arial" charset="0"/>
              <a:buChar char="•"/>
            </a:pPr>
            <a:r>
              <a:rPr lang="en-US" altLang="zh-CN" sz="2800" dirty="0">
                <a:latin typeface="Arial Hebrew" charset="-79"/>
                <a:ea typeface="Arial Hebrew" charset="-79"/>
                <a:cs typeface="Arial Hebrew" charset="-79"/>
                <a:sym typeface="+mn-lt"/>
              </a:rPr>
              <a:t>Many classic approaches: IFDS/IDE, Saturn, </a:t>
            </a:r>
            <a:r>
              <a:rPr lang="en-US" altLang="zh-CN" sz="2800" dirty="0" err="1">
                <a:latin typeface="Arial Hebrew" charset="-79"/>
                <a:ea typeface="Arial Hebrew" charset="-79"/>
                <a:cs typeface="Arial Hebrew" charset="-79"/>
                <a:sym typeface="+mn-lt"/>
              </a:rPr>
              <a:t>Calysto</a:t>
            </a:r>
            <a:r>
              <a:rPr lang="en-US" altLang="zh-CN" sz="2800" dirty="0">
                <a:latin typeface="Arial Hebrew" charset="-79"/>
                <a:ea typeface="Arial Hebrew" charset="-79"/>
                <a:cs typeface="Arial Hebrew" charset="-79"/>
                <a:sym typeface="+mn-lt"/>
              </a:rPr>
              <a:t>, Clang, Infer, </a:t>
            </a:r>
            <a:r>
              <a:rPr lang="is-IS" altLang="zh-CN" sz="2800" dirty="0">
                <a:latin typeface="Arial Hebrew" charset="-79"/>
                <a:ea typeface="Arial Hebrew" charset="-79"/>
                <a:cs typeface="Arial Hebrew" charset="-79"/>
                <a:sym typeface="+mn-lt"/>
              </a:rPr>
              <a:t>etc. </a:t>
            </a:r>
          </a:p>
          <a:p>
            <a:pPr marL="457200" indent="-457200">
              <a:buFont typeface="Arial" charset="0"/>
              <a:buChar char="•"/>
            </a:pPr>
            <a:endParaRPr lang="is-IS" altLang="zh-CN" sz="2800" dirty="0">
              <a:latin typeface="Arial Hebrew" charset="-79"/>
              <a:ea typeface="Arial Hebrew" charset="-79"/>
              <a:cs typeface="Arial Hebrew" charset="-79"/>
              <a:sym typeface="+mn-lt"/>
            </a:endParaRPr>
          </a:p>
          <a:p>
            <a:pPr marL="457200" indent="-457200">
              <a:buFont typeface="Arial" charset="0"/>
              <a:buChar char="•"/>
            </a:pPr>
            <a:r>
              <a:rPr lang="en-US" altLang="zh-CN" sz="2800" dirty="0">
                <a:latin typeface="Arial Hebrew" charset="-79"/>
                <a:ea typeface="Arial Hebrew" charset="-79"/>
                <a:cs typeface="Arial Hebrew" charset="-79"/>
                <a:sym typeface="+mn-lt"/>
              </a:rPr>
              <a:t>Performance issues: 6-11 hours for checking null pointer dereference for programs of 680KLoC.</a:t>
            </a:r>
            <a:endParaRPr lang="en-US" altLang="zh-CN" sz="2800" dirty="0">
              <a:solidFill>
                <a:srgbClr val="FF0000"/>
              </a:solidFill>
              <a:latin typeface="Arial Hebrew" charset="-79"/>
              <a:ea typeface="Arial Hebrew" charset="-79"/>
              <a:cs typeface="Arial Hebrew" charset="-79"/>
              <a:sym typeface="+mn-lt"/>
            </a:endParaRPr>
          </a:p>
          <a:p>
            <a:r>
              <a:rPr lang="en-US" altLang="zh-CN" sz="2800" dirty="0">
                <a:latin typeface="Arial Hebrew" charset="-79"/>
                <a:ea typeface="Arial Hebrew" charset="-79"/>
                <a:cs typeface="Arial Hebrew" charset="-79"/>
                <a:sym typeface="+mn-lt"/>
              </a:rPr>
              <a:t>  </a:t>
            </a:r>
            <a:endParaRPr lang="zh-CN" altLang="en-US" sz="2800" dirty="0">
              <a:latin typeface="Arial Hebrew" charset="-79"/>
              <a:ea typeface="Arial Hebrew" charset="-79"/>
              <a:cs typeface="Arial Hebrew" charset="-79"/>
              <a:sym typeface="+mn-lt"/>
            </a:endParaRPr>
          </a:p>
        </p:txBody>
      </p:sp>
      <p:sp>
        <p:nvSpPr>
          <p:cNvPr id="20" name="矩形 19"/>
          <p:cNvSpPr/>
          <p:nvPr/>
        </p:nvSpPr>
        <p:spPr>
          <a:xfrm>
            <a:off x="1098510" y="5650446"/>
            <a:ext cx="4785028" cy="369332"/>
          </a:xfrm>
          <a:prstGeom prst="rect">
            <a:avLst/>
          </a:prstGeom>
        </p:spPr>
        <p:txBody>
          <a:bodyPr wrap="none">
            <a:spAutoFit/>
          </a:bodyPr>
          <a:lstStyle/>
          <a:p>
            <a:r>
              <a:rPr lang="en-US" altLang="zh-CN" dirty="0">
                <a:latin typeface="Arial Hebrew" charset="-79"/>
                <a:ea typeface="Arial Hebrew" charset="-79"/>
                <a:cs typeface="Arial Hebrew" charset="-79"/>
                <a:sym typeface="+mn-lt"/>
              </a:rPr>
              <a:t>[Reps et al 1995; </a:t>
            </a:r>
            <a:r>
              <a:rPr lang="en-US" altLang="zh-CN" dirty="0" err="1">
                <a:latin typeface="Arial Hebrew" charset="-79"/>
                <a:ea typeface="Arial Hebrew" charset="-79"/>
                <a:cs typeface="Arial Hebrew" charset="-79"/>
                <a:sym typeface="+mn-lt"/>
              </a:rPr>
              <a:t>Babic</a:t>
            </a:r>
            <a:r>
              <a:rPr lang="en-US" altLang="zh-CN" dirty="0">
                <a:latin typeface="Arial Hebrew" charset="-79"/>
                <a:ea typeface="Arial Hebrew" charset="-79"/>
                <a:cs typeface="Arial Hebrew" charset="-79"/>
                <a:sym typeface="+mn-lt"/>
              </a:rPr>
              <a:t> et al 2008; </a:t>
            </a:r>
            <a:r>
              <a:rPr lang="en-US" altLang="zh-CN" dirty="0" err="1">
                <a:latin typeface="Arial Hebrew" charset="-79"/>
                <a:ea typeface="Arial Hebrew" charset="-79"/>
                <a:cs typeface="Arial Hebrew" charset="-79"/>
                <a:sym typeface="+mn-lt"/>
              </a:rPr>
              <a:t>Xie</a:t>
            </a:r>
            <a:r>
              <a:rPr lang="en-US" altLang="zh-CN" dirty="0">
                <a:latin typeface="Arial Hebrew" charset="-79"/>
                <a:ea typeface="Arial Hebrew" charset="-79"/>
                <a:cs typeface="Arial Hebrew" charset="-79"/>
                <a:sym typeface="+mn-lt"/>
              </a:rPr>
              <a:t> et al 2005]</a:t>
            </a:r>
            <a:endParaRPr lang="zh-CN" altLang="en-US" dirty="0">
              <a:latin typeface="Arial Hebrew" charset="-79"/>
              <a:ea typeface="Arial Hebrew" charset="-79"/>
              <a:cs typeface="Arial Hebrew" charset="-79"/>
              <a:sym typeface="+mn-lt"/>
            </a:endParaRPr>
          </a:p>
        </p:txBody>
      </p:sp>
    </p:spTree>
    <p:custDataLst>
      <p:tags r:id="rId1"/>
    </p:custDataLst>
    <p:extLst>
      <p:ext uri="{BB962C8B-B14F-4D97-AF65-F5344CB8AC3E}">
        <p14:creationId xmlns:p14="http://schemas.microsoft.com/office/powerpoint/2010/main" val="1803443222"/>
      </p:ext>
    </p:extLst>
  </p:cSld>
  <p:clrMapOvr>
    <a:masterClrMapping/>
  </p:clrMapOvr>
  <mc:AlternateContent xmlns:mc="http://schemas.openxmlformats.org/markup-compatibility/2006" xmlns:p14="http://schemas.microsoft.com/office/powerpoint/2010/main">
    <mc:Choice Requires="p14">
      <p:transition p14:dur="0" advTm="60455"/>
    </mc:Choice>
    <mc:Fallback xmlns="">
      <p:transition advTm="604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9">
                                            <p:txEl>
                                              <p:pRg st="4" end="4"/>
                                            </p:txEl>
                                          </p:spTgt>
                                        </p:tgtEl>
                                        <p:attrNameLst>
                                          <p:attrName>style.visibility</p:attrName>
                                        </p:attrNameLst>
                                      </p:cBhvr>
                                      <p:to>
                                        <p:strVal val="visible"/>
                                      </p:to>
                                    </p:set>
                                    <p:animEffect transition="in" filter="checkerboard(across)">
                                      <p:cBhvr>
                                        <p:cTn id="7"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30" y="155928"/>
            <a:ext cx="7232256" cy="584775"/>
          </a:xfrm>
          <a:prstGeom prst="rect">
            <a:avLst/>
          </a:prstGeom>
        </p:spPr>
        <p:txBody>
          <a:bodyPr wrap="square">
            <a:spAutoFit/>
          </a:bodyPr>
          <a:lstStyle/>
          <a:p>
            <a:r>
              <a:rPr lang="en-US" altLang="zh-CN" sz="3200" b="1" dirty="0">
                <a:latin typeface="Arial Hebrew" charset="-79"/>
                <a:ea typeface="Arial Hebrew" charset="-79"/>
                <a:cs typeface="Arial Hebrew" charset="-79"/>
                <a:sym typeface="+mn-lt"/>
              </a:rPr>
              <a:t>  “Sparse” Program Analysis</a:t>
            </a:r>
            <a:endParaRPr lang="zh-CN" altLang="en-US" sz="3200" b="1" dirty="0">
              <a:latin typeface="Arial Hebrew" charset="-79"/>
              <a:ea typeface="Arial Hebrew" charset="-79"/>
              <a:cs typeface="Arial Hebrew" charset="-79"/>
              <a:sym typeface="+mn-lt"/>
            </a:endParaRPr>
          </a:p>
        </p:txBody>
      </p:sp>
      <p:sp>
        <p:nvSpPr>
          <p:cNvPr id="26" name="矩形 25"/>
          <p:cNvSpPr/>
          <p:nvPr/>
        </p:nvSpPr>
        <p:spPr>
          <a:xfrm>
            <a:off x="542887" y="1644688"/>
            <a:ext cx="6657855" cy="3108543"/>
          </a:xfrm>
          <a:prstGeom prst="rect">
            <a:avLst/>
          </a:prstGeom>
        </p:spPr>
        <p:txBody>
          <a:bodyPr wrap="square">
            <a:spAutoFit/>
          </a:bodyPr>
          <a:lstStyle/>
          <a:p>
            <a:pPr marL="457200" indent="-457200">
              <a:buFont typeface="Arial" charset="0"/>
              <a:buChar char="•"/>
            </a:pPr>
            <a:r>
              <a:rPr lang="en-US" altLang="zh-CN" sz="2800" dirty="0" smtClean="0">
                <a:latin typeface="Arial Hebrew" charset="-79"/>
                <a:ea typeface="Arial Hebrew" charset="-79"/>
                <a:cs typeface="Arial Hebrew" charset="-79"/>
                <a:sym typeface="+mn-lt"/>
              </a:rPr>
              <a:t>Track </a:t>
            </a:r>
            <a:r>
              <a:rPr lang="en-US" altLang="zh-CN" sz="2800" dirty="0">
                <a:latin typeface="Arial Hebrew" charset="-79"/>
                <a:ea typeface="Arial Hebrew" charset="-79"/>
                <a:cs typeface="Arial Hebrew" charset="-79"/>
                <a:sym typeface="+mn-lt"/>
              </a:rPr>
              <a:t>value flows </a:t>
            </a:r>
            <a:r>
              <a:rPr lang="en-US" altLang="zh-CN" sz="2800" b="1" dirty="0">
                <a:latin typeface="Arial Hebrew" charset="-79"/>
                <a:ea typeface="Arial Hebrew" charset="-79"/>
                <a:cs typeface="Arial Hebrew" charset="-79"/>
                <a:sym typeface="+mn-lt"/>
              </a:rPr>
              <a:t>sparsely</a:t>
            </a:r>
            <a:r>
              <a:rPr lang="en-US" altLang="zh-CN" sz="2800" dirty="0">
                <a:latin typeface="Arial Hebrew" charset="-79"/>
                <a:ea typeface="Arial Hebrew" charset="-79"/>
                <a:cs typeface="Arial Hebrew" charset="-79"/>
                <a:sym typeface="+mn-lt"/>
              </a:rPr>
              <a:t> via data dependence is cheap.</a:t>
            </a:r>
          </a:p>
          <a:p>
            <a:endParaRPr lang="en-US" altLang="zh-CN" sz="2800" dirty="0">
              <a:latin typeface="Arial Hebrew" charset="-79"/>
              <a:ea typeface="Arial Hebrew" charset="-79"/>
              <a:cs typeface="Arial Hebrew" charset="-79"/>
              <a:sym typeface="+mn-lt"/>
            </a:endParaRPr>
          </a:p>
          <a:p>
            <a:pPr marL="457200" indent="-457200">
              <a:buFont typeface="Arial" charset="0"/>
              <a:buChar char="•"/>
            </a:pPr>
            <a:r>
              <a:rPr lang="en-US" altLang="zh-CN" sz="2800" dirty="0">
                <a:latin typeface="Arial Hebrew" charset="-79"/>
                <a:ea typeface="Arial Hebrew" charset="-79"/>
                <a:cs typeface="Arial Hebrew" charset="-79"/>
                <a:sym typeface="+mn-lt"/>
              </a:rPr>
              <a:t>Many classic approaches: </a:t>
            </a:r>
            <a:r>
              <a:rPr lang="en-US" altLang="zh-CN" sz="2800" dirty="0" err="1">
                <a:latin typeface="Arial Hebrew" charset="-79"/>
                <a:ea typeface="Arial Hebrew" charset="-79"/>
                <a:cs typeface="Arial Hebrew" charset="-79"/>
                <a:sym typeface="+mn-lt"/>
              </a:rPr>
              <a:t>Fastcheck</a:t>
            </a:r>
            <a:r>
              <a:rPr lang="en-US" altLang="zh-CN" sz="2800" dirty="0">
                <a:latin typeface="Arial Hebrew" charset="-79"/>
                <a:ea typeface="Arial Hebrew" charset="-79"/>
                <a:cs typeface="Arial Hebrew" charset="-79"/>
                <a:sym typeface="+mn-lt"/>
              </a:rPr>
              <a:t>, Saber, etc.</a:t>
            </a:r>
          </a:p>
          <a:p>
            <a:endParaRPr lang="en-US" altLang="zh-CN" sz="2800" dirty="0">
              <a:latin typeface="Arial Hebrew" charset="-79"/>
              <a:ea typeface="Arial Hebrew" charset="-79"/>
              <a:cs typeface="Arial Hebrew" charset="-79"/>
              <a:sym typeface="+mn-lt"/>
            </a:endParaRPr>
          </a:p>
          <a:p>
            <a:pPr marL="457200" indent="-457200">
              <a:buFont typeface="Arial" charset="0"/>
              <a:buChar char="•"/>
            </a:pPr>
            <a:endParaRPr lang="is-IS" altLang="zh-CN" sz="2800" dirty="0">
              <a:latin typeface="Arial Hebrew" charset="-79"/>
              <a:ea typeface="Arial Hebrew" charset="-79"/>
              <a:cs typeface="Arial Hebrew" charset="-79"/>
              <a:sym typeface="+mn-lt"/>
            </a:endParaRPr>
          </a:p>
        </p:txBody>
      </p:sp>
      <p:grpSp>
        <p:nvGrpSpPr>
          <p:cNvPr id="37" name="组 36"/>
          <p:cNvGrpSpPr/>
          <p:nvPr/>
        </p:nvGrpSpPr>
        <p:grpSpPr>
          <a:xfrm>
            <a:off x="7536135" y="1824230"/>
            <a:ext cx="4062376" cy="3379141"/>
            <a:chOff x="7046278" y="1871003"/>
            <a:chExt cx="4438008" cy="3691597"/>
          </a:xfrm>
        </p:grpSpPr>
        <p:sp>
          <p:nvSpPr>
            <p:cNvPr id="38" name="矩形 37"/>
            <p:cNvSpPr/>
            <p:nvPr/>
          </p:nvSpPr>
          <p:spPr>
            <a:xfrm>
              <a:off x="7046278" y="1871003"/>
              <a:ext cx="4432300" cy="369159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b="1">
                <a:latin typeface="Arial Hebrew" charset="-79"/>
                <a:ea typeface="Arial Hebrew" charset="-79"/>
                <a:cs typeface="Arial Hebrew" charset="-79"/>
              </a:endParaRPr>
            </a:p>
          </p:txBody>
        </p:sp>
        <p:sp>
          <p:nvSpPr>
            <p:cNvPr id="39" name="文本框 38"/>
            <p:cNvSpPr txBox="1"/>
            <p:nvPr/>
          </p:nvSpPr>
          <p:spPr>
            <a:xfrm>
              <a:off x="9862580" y="1981414"/>
              <a:ext cx="1621706" cy="437107"/>
            </a:xfrm>
            <a:prstGeom prst="rect">
              <a:avLst/>
            </a:prstGeom>
            <a:noFill/>
          </p:spPr>
          <p:txBody>
            <a:bodyPr wrap="none" rtlCol="0">
              <a:spAutoFit/>
            </a:bodyPr>
            <a:lstStyle/>
            <a:p>
              <a:r>
                <a:rPr kumimoji="1" lang="en-US" altLang="zh-CN" sz="2000" b="1" dirty="0">
                  <a:ln w="0"/>
                  <a:solidFill>
                    <a:schemeClr val="accent1"/>
                  </a:solidFill>
                  <a:effectLst>
                    <a:outerShdw blurRad="38100" dist="25400" dir="5400000" algn="ctr" rotWithShape="0">
                      <a:srgbClr val="6E747A">
                        <a:alpha val="43000"/>
                      </a:srgbClr>
                    </a:outerShdw>
                  </a:effectLst>
                  <a:latin typeface="Arial Hebrew" charset="-79"/>
                  <a:ea typeface="Arial Hebrew" charset="-79"/>
                  <a:cs typeface="Arial Hebrew" charset="-79"/>
                </a:rPr>
                <a:t>control flow</a:t>
              </a:r>
              <a:endParaRPr kumimoji="1" lang="zh-CN" altLang="en-US" sz="2000" b="1" dirty="0">
                <a:ln w="0"/>
                <a:solidFill>
                  <a:schemeClr val="accent1"/>
                </a:solidFill>
                <a:effectLst>
                  <a:outerShdw blurRad="38100" dist="25400" dir="5400000" algn="ctr" rotWithShape="0">
                    <a:srgbClr val="6E747A">
                      <a:alpha val="43000"/>
                    </a:srgbClr>
                  </a:outerShdw>
                </a:effectLst>
                <a:latin typeface="Arial Hebrew" charset="-79"/>
                <a:ea typeface="Arial Hebrew" charset="-79"/>
                <a:cs typeface="Arial Hebrew" charset="-79"/>
              </a:endParaRPr>
            </a:p>
          </p:txBody>
        </p:sp>
        <p:sp>
          <p:nvSpPr>
            <p:cNvPr id="40" name="圆角矩形 39"/>
            <p:cNvSpPr/>
            <p:nvPr/>
          </p:nvSpPr>
          <p:spPr>
            <a:xfrm>
              <a:off x="7285390" y="3558877"/>
              <a:ext cx="1021095" cy="50158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is-IS" altLang="zh-CN" b="1" dirty="0">
                  <a:latin typeface="Arial Hebrew" charset="-79"/>
                  <a:ea typeface="Arial Hebrew" charset="-79"/>
                  <a:cs typeface="Arial Hebrew" charset="-79"/>
                </a:rPr>
                <a:t>…</a:t>
              </a:r>
              <a:endParaRPr kumimoji="1" lang="zh-CN" altLang="en-US" b="1" dirty="0">
                <a:latin typeface="Arial Hebrew" charset="-79"/>
                <a:ea typeface="Arial Hebrew" charset="-79"/>
                <a:cs typeface="Arial Hebrew" charset="-79"/>
              </a:endParaRPr>
            </a:p>
          </p:txBody>
        </p:sp>
        <p:sp>
          <p:nvSpPr>
            <p:cNvPr id="41" name="圆角矩形 40"/>
            <p:cNvSpPr/>
            <p:nvPr/>
          </p:nvSpPr>
          <p:spPr>
            <a:xfrm>
              <a:off x="10090045" y="3558877"/>
              <a:ext cx="1021095" cy="50158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is-IS" altLang="zh-CN" b="1" dirty="0">
                  <a:latin typeface="Arial Hebrew" charset="-79"/>
                  <a:ea typeface="Arial Hebrew" charset="-79"/>
                  <a:cs typeface="Arial Hebrew" charset="-79"/>
                </a:rPr>
                <a:t>…</a:t>
              </a:r>
              <a:endParaRPr kumimoji="1" lang="zh-CN" altLang="en-US" b="1" dirty="0">
                <a:latin typeface="Arial Hebrew" charset="-79"/>
                <a:ea typeface="Arial Hebrew" charset="-79"/>
                <a:cs typeface="Arial Hebrew" charset="-79"/>
              </a:endParaRPr>
            </a:p>
          </p:txBody>
        </p:sp>
        <p:sp>
          <p:nvSpPr>
            <p:cNvPr id="42" name="圆角矩形 41"/>
            <p:cNvSpPr/>
            <p:nvPr/>
          </p:nvSpPr>
          <p:spPr>
            <a:xfrm>
              <a:off x="8686689" y="4808927"/>
              <a:ext cx="1021095" cy="501585"/>
            </a:xfrm>
            <a:prstGeom prst="roundRect">
              <a:avLst>
                <a:gd name="adj"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rial Hebrew" charset="-79"/>
                  <a:ea typeface="Arial Hebrew" charset="-79"/>
                  <a:cs typeface="Arial Hebrew" charset="-79"/>
                </a:rPr>
                <a:t>J = I</a:t>
              </a:r>
              <a:endParaRPr kumimoji="1" lang="zh-CN" altLang="en-US" b="1" dirty="0">
                <a:latin typeface="Arial Hebrew" charset="-79"/>
                <a:ea typeface="Arial Hebrew" charset="-79"/>
                <a:cs typeface="Arial Hebrew" charset="-79"/>
              </a:endParaRPr>
            </a:p>
          </p:txBody>
        </p:sp>
        <p:sp>
          <p:nvSpPr>
            <p:cNvPr id="43" name="圆角矩形 42"/>
            <p:cNvSpPr/>
            <p:nvPr/>
          </p:nvSpPr>
          <p:spPr>
            <a:xfrm>
              <a:off x="8691521" y="2105332"/>
              <a:ext cx="1021095" cy="501585"/>
            </a:xfrm>
            <a:prstGeom prst="roundRect">
              <a:avLst>
                <a:gd name="adj"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rial Hebrew" charset="-79"/>
                  <a:ea typeface="Arial Hebrew" charset="-79"/>
                  <a:cs typeface="Arial Hebrew" charset="-79"/>
                </a:rPr>
                <a:t>I = </a:t>
              </a:r>
              <a:r>
                <a:rPr kumimoji="1" lang="is-IS" altLang="zh-CN" b="1" dirty="0">
                  <a:latin typeface="Arial Hebrew" charset="-79"/>
                  <a:ea typeface="Arial Hebrew" charset="-79"/>
                  <a:cs typeface="Arial Hebrew" charset="-79"/>
                </a:rPr>
                <a:t>…</a:t>
              </a:r>
              <a:endParaRPr kumimoji="1" lang="zh-CN" altLang="en-US" b="1" dirty="0">
                <a:latin typeface="Arial Hebrew" charset="-79"/>
                <a:ea typeface="Arial Hebrew" charset="-79"/>
                <a:cs typeface="Arial Hebrew" charset="-79"/>
              </a:endParaRPr>
            </a:p>
          </p:txBody>
        </p:sp>
        <p:cxnSp>
          <p:nvCxnSpPr>
            <p:cNvPr id="44" name="曲线连接符 43"/>
            <p:cNvCxnSpPr/>
            <p:nvPr/>
          </p:nvCxnSpPr>
          <p:spPr>
            <a:xfrm rot="10800000" flipV="1">
              <a:off x="7795939" y="2356125"/>
              <a:ext cx="895583" cy="1202752"/>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曲线连接符 45"/>
            <p:cNvCxnSpPr/>
            <p:nvPr/>
          </p:nvCxnSpPr>
          <p:spPr>
            <a:xfrm>
              <a:off x="9712616" y="2356125"/>
              <a:ext cx="887977" cy="1202752"/>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曲线连接符 50"/>
            <p:cNvCxnSpPr/>
            <p:nvPr/>
          </p:nvCxnSpPr>
          <p:spPr>
            <a:xfrm rot="16200000" flipH="1">
              <a:off x="7741684" y="4114715"/>
              <a:ext cx="999258" cy="890751"/>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曲线连接符 51"/>
            <p:cNvCxnSpPr/>
            <p:nvPr/>
          </p:nvCxnSpPr>
          <p:spPr>
            <a:xfrm rot="5400000">
              <a:off x="9654560" y="4113687"/>
              <a:ext cx="999258" cy="892809"/>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6" name="直线箭头连接符 5"/>
          <p:cNvCxnSpPr>
            <a:stCxn id="43" idx="2"/>
            <a:endCxn id="42" idx="0"/>
          </p:cNvCxnSpPr>
          <p:nvPr/>
        </p:nvCxnSpPr>
        <p:spPr>
          <a:xfrm flipH="1">
            <a:off x="9505037" y="2497856"/>
            <a:ext cx="4423" cy="2015633"/>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rot="5400000">
            <a:off x="9161391" y="3299161"/>
            <a:ext cx="1196161" cy="400110"/>
          </a:xfrm>
          <a:prstGeom prst="rect">
            <a:avLst/>
          </a:prstGeom>
          <a:noFill/>
        </p:spPr>
        <p:txBody>
          <a:bodyPr wrap="none" rtlCol="0">
            <a:spAutoFit/>
          </a:bodyPr>
          <a:lstStyle/>
          <a:p>
            <a:r>
              <a:rPr kumimoji="1" lang="en-US" altLang="zh-CN" sz="2000" b="1" dirty="0">
                <a:ln w="0"/>
                <a:effectLst>
                  <a:outerShdw blurRad="38100" dist="19050" dir="2700000" algn="tl" rotWithShape="0">
                    <a:schemeClr val="dk1">
                      <a:alpha val="40000"/>
                    </a:schemeClr>
                  </a:outerShdw>
                </a:effectLst>
                <a:latin typeface="Arial Hebrew" charset="-79"/>
                <a:ea typeface="Arial Hebrew" charset="-79"/>
                <a:cs typeface="Arial Hebrew" charset="-79"/>
              </a:rPr>
              <a:t>data dep.</a:t>
            </a:r>
            <a:endParaRPr kumimoji="1" lang="zh-CN" altLang="en-US" sz="2000" b="1"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18" name="矩形 17"/>
          <p:cNvSpPr/>
          <p:nvPr/>
        </p:nvSpPr>
        <p:spPr>
          <a:xfrm>
            <a:off x="707919" y="5641871"/>
            <a:ext cx="7063537" cy="369332"/>
          </a:xfrm>
          <a:prstGeom prst="rect">
            <a:avLst/>
          </a:prstGeom>
        </p:spPr>
        <p:txBody>
          <a:bodyPr wrap="none">
            <a:spAutoFit/>
          </a:bodyPr>
          <a:lstStyle/>
          <a:p>
            <a:r>
              <a:rPr lang="en-US" altLang="zh-CN" dirty="0">
                <a:latin typeface="Arial Hebrew" charset="-79"/>
                <a:ea typeface="Arial Hebrew" charset="-79"/>
                <a:cs typeface="Arial Hebrew" charset="-79"/>
                <a:sym typeface="+mn-lt"/>
              </a:rPr>
              <a:t>[</a:t>
            </a:r>
            <a:r>
              <a:rPr lang="en-US" altLang="zh-CN" dirty="0" err="1">
                <a:latin typeface="Arial Hebrew" charset="-79"/>
                <a:ea typeface="Arial Hebrew" charset="-79"/>
                <a:cs typeface="Arial Hebrew" charset="-79"/>
                <a:sym typeface="+mn-lt"/>
              </a:rPr>
              <a:t>Cherem</a:t>
            </a:r>
            <a:r>
              <a:rPr lang="en-US" altLang="zh-CN" dirty="0">
                <a:latin typeface="Arial Hebrew" charset="-79"/>
                <a:ea typeface="Arial Hebrew" charset="-79"/>
                <a:cs typeface="Arial Hebrew" charset="-79"/>
                <a:sym typeface="+mn-lt"/>
              </a:rPr>
              <a:t> et al 2007; </a:t>
            </a:r>
            <a:r>
              <a:rPr lang="en-US" altLang="zh-CN" dirty="0" err="1">
                <a:latin typeface="Arial Hebrew" charset="-79"/>
                <a:ea typeface="Arial Hebrew" charset="-79"/>
                <a:cs typeface="Arial Hebrew" charset="-79"/>
              </a:rPr>
              <a:t>Livshits</a:t>
            </a:r>
            <a:r>
              <a:rPr lang="en-US" altLang="zh-CN" dirty="0">
                <a:latin typeface="Arial Hebrew" charset="-79"/>
                <a:ea typeface="Arial Hebrew" charset="-79"/>
                <a:cs typeface="Arial Hebrew" charset="-79"/>
              </a:rPr>
              <a:t> </a:t>
            </a:r>
            <a:r>
              <a:rPr lang="en-US" altLang="zh-CN" dirty="0">
                <a:latin typeface="Arial Hebrew" charset="-79"/>
                <a:ea typeface="Arial Hebrew" charset="-79"/>
                <a:cs typeface="Arial Hebrew" charset="-79"/>
                <a:sym typeface="+mn-lt"/>
              </a:rPr>
              <a:t>et al 2003; Oh et al 2012; Sui et al 2016, </a:t>
            </a:r>
            <a:r>
              <a:rPr lang="is-IS" altLang="zh-CN" dirty="0">
                <a:latin typeface="Arial Hebrew" charset="-79"/>
                <a:ea typeface="Arial Hebrew" charset="-79"/>
                <a:cs typeface="Arial Hebrew" charset="-79"/>
                <a:sym typeface="+mn-lt"/>
              </a:rPr>
              <a:t>…</a:t>
            </a:r>
            <a:r>
              <a:rPr lang="en-US" altLang="zh-CN" dirty="0">
                <a:latin typeface="Arial Hebrew" charset="-79"/>
                <a:ea typeface="Arial Hebrew" charset="-79"/>
                <a:cs typeface="Arial Hebrew" charset="-79"/>
                <a:sym typeface="+mn-lt"/>
              </a:rPr>
              <a:t>]</a:t>
            </a:r>
            <a:endParaRPr lang="zh-CN" altLang="en-US" dirty="0">
              <a:latin typeface="Arial Hebrew" charset="-79"/>
              <a:ea typeface="Arial Hebrew" charset="-79"/>
              <a:cs typeface="Arial Hebrew" charset="-79"/>
              <a:sym typeface="+mn-lt"/>
            </a:endParaRPr>
          </a:p>
        </p:txBody>
      </p:sp>
    </p:spTree>
    <p:extLst>
      <p:ext uri="{BB962C8B-B14F-4D97-AF65-F5344CB8AC3E}">
        <p14:creationId xmlns:p14="http://schemas.microsoft.com/office/powerpoint/2010/main" val="442469508"/>
      </p:ext>
    </p:extLst>
  </p:cSld>
  <p:clrMapOvr>
    <a:masterClrMapping/>
  </p:clrMapOvr>
  <mc:AlternateContent xmlns:mc="http://schemas.openxmlformats.org/markup-compatibility/2006" xmlns:p14="http://schemas.microsoft.com/office/powerpoint/2010/main">
    <mc:Choice Requires="p14">
      <p:transition p14:dur="0" advTm="28030"/>
    </mc:Choice>
    <mc:Fallback xmlns="">
      <p:transition advTm="2803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30" y="155928"/>
            <a:ext cx="7232256" cy="584775"/>
          </a:xfrm>
          <a:prstGeom prst="rect">
            <a:avLst/>
          </a:prstGeom>
        </p:spPr>
        <p:txBody>
          <a:bodyPr wrap="square">
            <a:spAutoFit/>
          </a:bodyPr>
          <a:lstStyle/>
          <a:p>
            <a:r>
              <a:rPr lang="en-US" altLang="zh-CN" sz="3200" b="1" dirty="0">
                <a:latin typeface="Arial Hebrew" charset="-79"/>
                <a:ea typeface="Arial Hebrew" charset="-79"/>
                <a:cs typeface="Arial Hebrew" charset="-79"/>
                <a:sym typeface="+mn-lt"/>
              </a:rPr>
              <a:t>  “Sparse” Program Analysis</a:t>
            </a:r>
            <a:endParaRPr lang="zh-CN" altLang="en-US" sz="3200" b="1" dirty="0">
              <a:latin typeface="Arial Hebrew" charset="-79"/>
              <a:ea typeface="Arial Hebrew" charset="-79"/>
              <a:cs typeface="Arial Hebrew" charset="-79"/>
              <a:sym typeface="+mn-lt"/>
            </a:endParaRPr>
          </a:p>
        </p:txBody>
      </p:sp>
      <p:sp>
        <p:nvSpPr>
          <p:cNvPr id="26" name="矩形 25"/>
          <p:cNvSpPr/>
          <p:nvPr/>
        </p:nvSpPr>
        <p:spPr>
          <a:xfrm>
            <a:off x="542887" y="1644688"/>
            <a:ext cx="6657855" cy="3970318"/>
          </a:xfrm>
          <a:prstGeom prst="rect">
            <a:avLst/>
          </a:prstGeom>
        </p:spPr>
        <p:txBody>
          <a:bodyPr wrap="square">
            <a:spAutoFit/>
          </a:bodyPr>
          <a:lstStyle/>
          <a:p>
            <a:pPr marL="457200" indent="-457200">
              <a:buFont typeface="Arial" charset="0"/>
              <a:buChar char="•"/>
            </a:pPr>
            <a:r>
              <a:rPr lang="en-US" altLang="zh-CN" sz="2800" dirty="0">
                <a:latin typeface="Arial Hebrew" charset="-79"/>
                <a:ea typeface="Arial Hebrew" charset="-79"/>
                <a:cs typeface="Arial Hebrew" charset="-79"/>
                <a:sym typeface="+mn-lt"/>
              </a:rPr>
              <a:t>Track value flows </a:t>
            </a:r>
            <a:r>
              <a:rPr lang="en-US" altLang="zh-CN" sz="2800" b="1" dirty="0">
                <a:latin typeface="Arial Hebrew" charset="-79"/>
                <a:ea typeface="Arial Hebrew" charset="-79"/>
                <a:cs typeface="Arial Hebrew" charset="-79"/>
                <a:sym typeface="+mn-lt"/>
              </a:rPr>
              <a:t>sparsely</a:t>
            </a:r>
            <a:r>
              <a:rPr lang="en-US" altLang="zh-CN" sz="2800" dirty="0">
                <a:latin typeface="Arial Hebrew" charset="-79"/>
                <a:ea typeface="Arial Hebrew" charset="-79"/>
                <a:cs typeface="Arial Hebrew" charset="-79"/>
                <a:sym typeface="+mn-lt"/>
              </a:rPr>
              <a:t> via data dependence is cheap.</a:t>
            </a:r>
          </a:p>
          <a:p>
            <a:endParaRPr lang="en-US" altLang="zh-CN" sz="2800" dirty="0">
              <a:latin typeface="Arial Hebrew" charset="-79"/>
              <a:ea typeface="Arial Hebrew" charset="-79"/>
              <a:cs typeface="Arial Hebrew" charset="-79"/>
              <a:sym typeface="+mn-lt"/>
            </a:endParaRPr>
          </a:p>
          <a:p>
            <a:pPr marL="457200" indent="-457200">
              <a:buFont typeface="Arial" charset="0"/>
              <a:buChar char="•"/>
            </a:pPr>
            <a:r>
              <a:rPr lang="en-US" altLang="zh-CN" sz="2800" dirty="0">
                <a:latin typeface="Arial Hebrew" charset="-79"/>
                <a:ea typeface="Arial Hebrew" charset="-79"/>
                <a:cs typeface="Arial Hebrew" charset="-79"/>
                <a:sym typeface="+mn-lt"/>
              </a:rPr>
              <a:t>Many classic approaches: </a:t>
            </a:r>
            <a:r>
              <a:rPr lang="en-US" altLang="zh-CN" sz="2800" dirty="0" err="1">
                <a:latin typeface="Arial Hebrew" charset="-79"/>
                <a:ea typeface="Arial Hebrew" charset="-79"/>
                <a:cs typeface="Arial Hebrew" charset="-79"/>
                <a:sym typeface="+mn-lt"/>
              </a:rPr>
              <a:t>Fastcheck</a:t>
            </a:r>
            <a:r>
              <a:rPr lang="en-US" altLang="zh-CN" sz="2800" dirty="0">
                <a:latin typeface="Arial Hebrew" charset="-79"/>
                <a:ea typeface="Arial Hebrew" charset="-79"/>
                <a:cs typeface="Arial Hebrew" charset="-79"/>
                <a:sym typeface="+mn-lt"/>
              </a:rPr>
              <a:t>, Saber, etc.</a:t>
            </a:r>
          </a:p>
          <a:p>
            <a:endParaRPr lang="en-US" altLang="zh-CN" sz="2800" dirty="0">
              <a:latin typeface="Arial Hebrew" charset="-79"/>
              <a:ea typeface="Arial Hebrew" charset="-79"/>
              <a:cs typeface="Arial Hebrew" charset="-79"/>
              <a:sym typeface="+mn-lt"/>
            </a:endParaRPr>
          </a:p>
          <a:p>
            <a:pPr marL="457200" indent="-457200">
              <a:buFont typeface="Arial" charset="0"/>
              <a:buChar char="•"/>
            </a:pPr>
            <a:r>
              <a:rPr lang="en-US" altLang="zh-CN" sz="2800" b="1" dirty="0">
                <a:latin typeface="Arial Hebrew" charset="-79"/>
                <a:ea typeface="Arial Hebrew" charset="-79"/>
                <a:cs typeface="Arial Hebrew" charset="-79"/>
                <a:sym typeface="+mn-lt"/>
              </a:rPr>
              <a:t>“Pointer Trap”: </a:t>
            </a:r>
            <a:r>
              <a:rPr lang="en-US" altLang="zh-CN" sz="2800" dirty="0">
                <a:latin typeface="Arial Hebrew" charset="-79"/>
                <a:ea typeface="Arial Hebrew" charset="-79"/>
                <a:cs typeface="Arial Hebrew" charset="-79"/>
                <a:sym typeface="+mn-lt"/>
              </a:rPr>
              <a:t>Existing sparse analysis cannot escape from the pointer trap.</a:t>
            </a:r>
            <a:endParaRPr lang="is-IS" altLang="zh-CN" sz="2800" dirty="0">
              <a:latin typeface="Arial Hebrew" charset="-79"/>
              <a:ea typeface="Arial Hebrew" charset="-79"/>
              <a:cs typeface="Arial Hebrew" charset="-79"/>
              <a:sym typeface="+mn-lt"/>
            </a:endParaRPr>
          </a:p>
          <a:p>
            <a:pPr marL="457200" indent="-457200">
              <a:buFont typeface="Arial" charset="0"/>
              <a:buChar char="•"/>
            </a:pPr>
            <a:endParaRPr lang="is-IS" altLang="zh-CN" sz="2800" dirty="0">
              <a:latin typeface="Arial Hebrew" charset="-79"/>
              <a:ea typeface="Arial Hebrew" charset="-79"/>
              <a:cs typeface="Arial Hebrew" charset="-79"/>
              <a:sym typeface="+mn-lt"/>
            </a:endParaRPr>
          </a:p>
        </p:txBody>
      </p:sp>
      <p:grpSp>
        <p:nvGrpSpPr>
          <p:cNvPr id="37" name="组 36"/>
          <p:cNvGrpSpPr/>
          <p:nvPr/>
        </p:nvGrpSpPr>
        <p:grpSpPr>
          <a:xfrm>
            <a:off x="7536135" y="1824230"/>
            <a:ext cx="4062376" cy="3379141"/>
            <a:chOff x="7046278" y="1871003"/>
            <a:chExt cx="4438008" cy="3691597"/>
          </a:xfrm>
        </p:grpSpPr>
        <p:sp>
          <p:nvSpPr>
            <p:cNvPr id="38" name="矩形 37"/>
            <p:cNvSpPr/>
            <p:nvPr/>
          </p:nvSpPr>
          <p:spPr>
            <a:xfrm>
              <a:off x="7046278" y="1871003"/>
              <a:ext cx="4432300" cy="369159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b="1">
                <a:latin typeface="Arial Hebrew" charset="-79"/>
                <a:ea typeface="Arial Hebrew" charset="-79"/>
                <a:cs typeface="Arial Hebrew" charset="-79"/>
              </a:endParaRPr>
            </a:p>
          </p:txBody>
        </p:sp>
        <p:sp>
          <p:nvSpPr>
            <p:cNvPr id="39" name="文本框 38"/>
            <p:cNvSpPr txBox="1"/>
            <p:nvPr/>
          </p:nvSpPr>
          <p:spPr>
            <a:xfrm>
              <a:off x="9862580" y="1981414"/>
              <a:ext cx="1621706" cy="437107"/>
            </a:xfrm>
            <a:prstGeom prst="rect">
              <a:avLst/>
            </a:prstGeom>
            <a:noFill/>
          </p:spPr>
          <p:txBody>
            <a:bodyPr wrap="none" rtlCol="0">
              <a:spAutoFit/>
            </a:bodyPr>
            <a:lstStyle/>
            <a:p>
              <a:r>
                <a:rPr kumimoji="1" lang="en-US" altLang="zh-CN" sz="2000" b="1" dirty="0">
                  <a:ln w="0"/>
                  <a:solidFill>
                    <a:schemeClr val="accent1"/>
                  </a:solidFill>
                  <a:effectLst>
                    <a:outerShdw blurRad="38100" dist="25400" dir="5400000" algn="ctr" rotWithShape="0">
                      <a:srgbClr val="6E747A">
                        <a:alpha val="43000"/>
                      </a:srgbClr>
                    </a:outerShdw>
                  </a:effectLst>
                  <a:latin typeface="Arial Hebrew" charset="-79"/>
                  <a:ea typeface="Arial Hebrew" charset="-79"/>
                  <a:cs typeface="Arial Hebrew" charset="-79"/>
                </a:rPr>
                <a:t>control flow</a:t>
              </a:r>
              <a:endParaRPr kumimoji="1" lang="zh-CN" altLang="en-US" sz="2000" b="1" dirty="0">
                <a:ln w="0"/>
                <a:solidFill>
                  <a:schemeClr val="accent1"/>
                </a:solidFill>
                <a:effectLst>
                  <a:outerShdw blurRad="38100" dist="25400" dir="5400000" algn="ctr" rotWithShape="0">
                    <a:srgbClr val="6E747A">
                      <a:alpha val="43000"/>
                    </a:srgbClr>
                  </a:outerShdw>
                </a:effectLst>
                <a:latin typeface="Arial Hebrew" charset="-79"/>
                <a:ea typeface="Arial Hebrew" charset="-79"/>
                <a:cs typeface="Arial Hebrew" charset="-79"/>
              </a:endParaRPr>
            </a:p>
          </p:txBody>
        </p:sp>
        <p:sp>
          <p:nvSpPr>
            <p:cNvPr id="40" name="圆角矩形 39"/>
            <p:cNvSpPr/>
            <p:nvPr/>
          </p:nvSpPr>
          <p:spPr>
            <a:xfrm>
              <a:off x="7285390" y="3558877"/>
              <a:ext cx="1021095" cy="50158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is-IS" altLang="zh-CN" b="1" dirty="0">
                  <a:latin typeface="Arial Hebrew" charset="-79"/>
                  <a:ea typeface="Arial Hebrew" charset="-79"/>
                  <a:cs typeface="Arial Hebrew" charset="-79"/>
                </a:rPr>
                <a:t>…</a:t>
              </a:r>
              <a:endParaRPr kumimoji="1" lang="zh-CN" altLang="en-US" b="1" dirty="0">
                <a:latin typeface="Arial Hebrew" charset="-79"/>
                <a:ea typeface="Arial Hebrew" charset="-79"/>
                <a:cs typeface="Arial Hebrew" charset="-79"/>
              </a:endParaRPr>
            </a:p>
          </p:txBody>
        </p:sp>
        <p:sp>
          <p:nvSpPr>
            <p:cNvPr id="41" name="圆角矩形 40"/>
            <p:cNvSpPr/>
            <p:nvPr/>
          </p:nvSpPr>
          <p:spPr>
            <a:xfrm>
              <a:off x="10090045" y="3558877"/>
              <a:ext cx="1021095" cy="50158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is-IS" altLang="zh-CN" b="1" dirty="0">
                  <a:latin typeface="Arial Hebrew" charset="-79"/>
                  <a:ea typeface="Arial Hebrew" charset="-79"/>
                  <a:cs typeface="Arial Hebrew" charset="-79"/>
                </a:rPr>
                <a:t>…</a:t>
              </a:r>
              <a:endParaRPr kumimoji="1" lang="zh-CN" altLang="en-US" b="1" dirty="0">
                <a:latin typeface="Arial Hebrew" charset="-79"/>
                <a:ea typeface="Arial Hebrew" charset="-79"/>
                <a:cs typeface="Arial Hebrew" charset="-79"/>
              </a:endParaRPr>
            </a:p>
          </p:txBody>
        </p:sp>
        <p:sp>
          <p:nvSpPr>
            <p:cNvPr id="42" name="圆角矩形 41"/>
            <p:cNvSpPr/>
            <p:nvPr/>
          </p:nvSpPr>
          <p:spPr>
            <a:xfrm>
              <a:off x="8686689" y="4808927"/>
              <a:ext cx="1021095" cy="501585"/>
            </a:xfrm>
            <a:prstGeom prst="roundRect">
              <a:avLst>
                <a:gd name="adj"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rial Hebrew" charset="-79"/>
                  <a:ea typeface="Arial Hebrew" charset="-79"/>
                  <a:cs typeface="Arial Hebrew" charset="-79"/>
                </a:rPr>
                <a:t>J =*Q</a:t>
              </a:r>
              <a:endParaRPr kumimoji="1" lang="zh-CN" altLang="en-US" b="1" dirty="0">
                <a:latin typeface="Arial Hebrew" charset="-79"/>
                <a:ea typeface="Arial Hebrew" charset="-79"/>
                <a:cs typeface="Arial Hebrew" charset="-79"/>
              </a:endParaRPr>
            </a:p>
          </p:txBody>
        </p:sp>
        <p:sp>
          <p:nvSpPr>
            <p:cNvPr id="43" name="圆角矩形 42"/>
            <p:cNvSpPr/>
            <p:nvPr/>
          </p:nvSpPr>
          <p:spPr>
            <a:xfrm>
              <a:off x="8691521" y="2105332"/>
              <a:ext cx="1021095" cy="501585"/>
            </a:xfrm>
            <a:prstGeom prst="roundRect">
              <a:avLst>
                <a:gd name="adj"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b="1" dirty="0">
                  <a:latin typeface="Arial Hebrew" charset="-79"/>
                  <a:ea typeface="Arial Hebrew" charset="-79"/>
                  <a:cs typeface="Arial Hebrew" charset="-79"/>
                </a:rPr>
                <a:t>*P = I</a:t>
              </a:r>
              <a:endParaRPr kumimoji="1" lang="zh-CN" altLang="en-US" b="1" dirty="0">
                <a:latin typeface="Arial Hebrew" charset="-79"/>
                <a:ea typeface="Arial Hebrew" charset="-79"/>
                <a:cs typeface="Arial Hebrew" charset="-79"/>
              </a:endParaRPr>
            </a:p>
          </p:txBody>
        </p:sp>
        <p:cxnSp>
          <p:nvCxnSpPr>
            <p:cNvPr id="44" name="曲线连接符 43"/>
            <p:cNvCxnSpPr/>
            <p:nvPr/>
          </p:nvCxnSpPr>
          <p:spPr>
            <a:xfrm rot="10800000" flipV="1">
              <a:off x="7795939" y="2356125"/>
              <a:ext cx="895583" cy="1202752"/>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曲线连接符 45"/>
            <p:cNvCxnSpPr/>
            <p:nvPr/>
          </p:nvCxnSpPr>
          <p:spPr>
            <a:xfrm>
              <a:off x="9712616" y="2356125"/>
              <a:ext cx="887977" cy="1202752"/>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 name="曲线连接符 50"/>
            <p:cNvCxnSpPr/>
            <p:nvPr/>
          </p:nvCxnSpPr>
          <p:spPr>
            <a:xfrm rot="16200000" flipH="1">
              <a:off x="7741684" y="4114715"/>
              <a:ext cx="999258" cy="890751"/>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曲线连接符 51"/>
            <p:cNvCxnSpPr/>
            <p:nvPr/>
          </p:nvCxnSpPr>
          <p:spPr>
            <a:xfrm rot="5400000">
              <a:off x="9654560" y="4113687"/>
              <a:ext cx="999258" cy="892809"/>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6" name="直线箭头连接符 5"/>
          <p:cNvCxnSpPr>
            <a:stCxn id="43" idx="2"/>
          </p:cNvCxnSpPr>
          <p:nvPr/>
        </p:nvCxnSpPr>
        <p:spPr>
          <a:xfrm>
            <a:off x="9509460" y="2497856"/>
            <a:ext cx="304011" cy="871386"/>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p:nvPr/>
        </p:nvCxnSpPr>
        <p:spPr>
          <a:xfrm>
            <a:off x="9241971" y="3701957"/>
            <a:ext cx="283129" cy="811532"/>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8814023" y="3286187"/>
            <a:ext cx="1138453" cy="369332"/>
          </a:xfrm>
          <a:prstGeom prst="rect">
            <a:avLst/>
          </a:prstGeom>
          <a:noFill/>
        </p:spPr>
        <p:txBody>
          <a:bodyPr wrap="none" rtlCol="0">
            <a:spAutoFit/>
          </a:bodyPr>
          <a:lstStyle/>
          <a:p>
            <a:r>
              <a:rPr kumimoji="1" lang="en-US" altLang="zh-CN" b="1" dirty="0">
                <a:latin typeface="Arial Hebrew" charset="-79"/>
                <a:ea typeface="Arial Hebrew" charset="-79"/>
                <a:cs typeface="Arial Hebrew" charset="-79"/>
              </a:rPr>
              <a:t>P alias Q?</a:t>
            </a:r>
            <a:endParaRPr kumimoji="1" lang="zh-CN" altLang="en-US" b="1" dirty="0">
              <a:latin typeface="Arial Hebrew" charset="-79"/>
              <a:ea typeface="Arial Hebrew" charset="-79"/>
              <a:cs typeface="Arial Hebrew" charset="-79"/>
            </a:endParaRPr>
          </a:p>
        </p:txBody>
      </p:sp>
      <p:sp>
        <p:nvSpPr>
          <p:cNvPr id="21" name="矩形 20"/>
          <p:cNvSpPr/>
          <p:nvPr/>
        </p:nvSpPr>
        <p:spPr>
          <a:xfrm>
            <a:off x="707919" y="5641871"/>
            <a:ext cx="7063537" cy="369332"/>
          </a:xfrm>
          <a:prstGeom prst="rect">
            <a:avLst/>
          </a:prstGeom>
        </p:spPr>
        <p:txBody>
          <a:bodyPr wrap="none">
            <a:spAutoFit/>
          </a:bodyPr>
          <a:lstStyle/>
          <a:p>
            <a:r>
              <a:rPr lang="en-US" altLang="zh-CN" dirty="0">
                <a:latin typeface="Arial Hebrew" charset="-79"/>
                <a:ea typeface="Arial Hebrew" charset="-79"/>
                <a:cs typeface="Arial Hebrew" charset="-79"/>
                <a:sym typeface="+mn-lt"/>
              </a:rPr>
              <a:t>[</a:t>
            </a:r>
            <a:r>
              <a:rPr lang="en-US" altLang="zh-CN" dirty="0" err="1">
                <a:latin typeface="Arial Hebrew" charset="-79"/>
                <a:ea typeface="Arial Hebrew" charset="-79"/>
                <a:cs typeface="Arial Hebrew" charset="-79"/>
                <a:sym typeface="+mn-lt"/>
              </a:rPr>
              <a:t>Cherem</a:t>
            </a:r>
            <a:r>
              <a:rPr lang="en-US" altLang="zh-CN" dirty="0">
                <a:latin typeface="Arial Hebrew" charset="-79"/>
                <a:ea typeface="Arial Hebrew" charset="-79"/>
                <a:cs typeface="Arial Hebrew" charset="-79"/>
                <a:sym typeface="+mn-lt"/>
              </a:rPr>
              <a:t> et al 2007; </a:t>
            </a:r>
            <a:r>
              <a:rPr lang="en-US" altLang="zh-CN" dirty="0" err="1">
                <a:latin typeface="Arial Hebrew" charset="-79"/>
                <a:ea typeface="Arial Hebrew" charset="-79"/>
                <a:cs typeface="Arial Hebrew" charset="-79"/>
              </a:rPr>
              <a:t>Livshits</a:t>
            </a:r>
            <a:r>
              <a:rPr lang="en-US" altLang="zh-CN" dirty="0">
                <a:latin typeface="Arial Hebrew" charset="-79"/>
                <a:ea typeface="Arial Hebrew" charset="-79"/>
                <a:cs typeface="Arial Hebrew" charset="-79"/>
              </a:rPr>
              <a:t> </a:t>
            </a:r>
            <a:r>
              <a:rPr lang="en-US" altLang="zh-CN" dirty="0">
                <a:latin typeface="Arial Hebrew" charset="-79"/>
                <a:ea typeface="Arial Hebrew" charset="-79"/>
                <a:cs typeface="Arial Hebrew" charset="-79"/>
                <a:sym typeface="+mn-lt"/>
              </a:rPr>
              <a:t>et al 2003; Oh et al 2012; Sui et al 2016, </a:t>
            </a:r>
            <a:r>
              <a:rPr lang="is-IS" altLang="zh-CN" dirty="0">
                <a:latin typeface="Arial Hebrew" charset="-79"/>
                <a:ea typeface="Arial Hebrew" charset="-79"/>
                <a:cs typeface="Arial Hebrew" charset="-79"/>
                <a:sym typeface="+mn-lt"/>
              </a:rPr>
              <a:t>…</a:t>
            </a:r>
            <a:r>
              <a:rPr lang="en-US" altLang="zh-CN" dirty="0">
                <a:latin typeface="Arial Hebrew" charset="-79"/>
                <a:ea typeface="Arial Hebrew" charset="-79"/>
                <a:cs typeface="Arial Hebrew" charset="-79"/>
                <a:sym typeface="+mn-lt"/>
              </a:rPr>
              <a:t>]</a:t>
            </a:r>
            <a:endParaRPr lang="zh-CN" altLang="en-US" dirty="0">
              <a:latin typeface="Arial Hebrew" charset="-79"/>
              <a:ea typeface="Arial Hebrew" charset="-79"/>
              <a:cs typeface="Arial Hebrew" charset="-79"/>
              <a:sym typeface="+mn-lt"/>
            </a:endParaRPr>
          </a:p>
        </p:txBody>
      </p:sp>
    </p:spTree>
    <p:extLst>
      <p:ext uri="{BB962C8B-B14F-4D97-AF65-F5344CB8AC3E}">
        <p14:creationId xmlns:p14="http://schemas.microsoft.com/office/powerpoint/2010/main" val="1111766034"/>
      </p:ext>
    </p:extLst>
  </p:cSld>
  <p:clrMapOvr>
    <a:masterClrMapping/>
  </p:clrMapOvr>
  <mc:AlternateContent xmlns:mc="http://schemas.openxmlformats.org/markup-compatibility/2006" xmlns:p14="http://schemas.microsoft.com/office/powerpoint/2010/main">
    <mc:Choice Requires="p14">
      <p:transition p14:dur="0" advTm="45502"/>
    </mc:Choice>
    <mc:Fallback xmlns="">
      <p:transition advTm="455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xEl>
                                              <p:pRg st="4" end="4"/>
                                            </p:txEl>
                                          </p:spTgt>
                                        </p:tgtEl>
                                        <p:attrNameLst>
                                          <p:attrName>style.visibility</p:attrName>
                                        </p:attrNameLst>
                                      </p:cBhvr>
                                      <p:to>
                                        <p:strVal val="visible"/>
                                      </p:to>
                                    </p:set>
                                    <p:animEffect transition="in" filter="blinds(horizontal)">
                                      <p:cBhvr>
                                        <p:cTn id="7" dur="500"/>
                                        <p:tgtEl>
                                          <p:spTgt spid="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666" y="155928"/>
            <a:ext cx="5957369" cy="584775"/>
          </a:xfrm>
          <a:prstGeom prst="rect">
            <a:avLst/>
          </a:prstGeom>
        </p:spPr>
        <p:txBody>
          <a:bodyPr wrap="square">
            <a:spAutoFit/>
          </a:bodyPr>
          <a:lstStyle/>
          <a:p>
            <a:r>
              <a:rPr lang="en-US" altLang="zh-CN" sz="3200" b="1" dirty="0">
                <a:latin typeface="Arial Hebrew" charset="-79"/>
                <a:ea typeface="Arial Hebrew" charset="-79"/>
                <a:cs typeface="Arial Hebrew" charset="-79"/>
                <a:sym typeface="+mn-lt"/>
              </a:rPr>
              <a:t>  The “Pointer Trap”</a:t>
            </a:r>
            <a:endParaRPr lang="zh-CN" altLang="en-US" sz="3200" b="1" dirty="0">
              <a:latin typeface="Arial Hebrew" charset="-79"/>
              <a:ea typeface="Arial Hebrew" charset="-79"/>
              <a:cs typeface="Arial Hebrew" charset="-79"/>
              <a:sym typeface="+mn-lt"/>
            </a:endParaRPr>
          </a:p>
        </p:txBody>
      </p:sp>
      <p:sp>
        <p:nvSpPr>
          <p:cNvPr id="54" name="矩形 53"/>
          <p:cNvSpPr/>
          <p:nvPr/>
        </p:nvSpPr>
        <p:spPr>
          <a:xfrm>
            <a:off x="588888" y="1444143"/>
            <a:ext cx="11053384" cy="2677656"/>
          </a:xfrm>
          <a:prstGeom prst="rect">
            <a:avLst/>
          </a:prstGeom>
        </p:spPr>
        <p:txBody>
          <a:bodyPr wrap="square">
            <a:spAutoFit/>
          </a:bodyPr>
          <a:lstStyle/>
          <a:p>
            <a:pPr marL="457200" indent="-457200">
              <a:buFont typeface="Arial" charset="0"/>
              <a:buChar char="•"/>
            </a:pPr>
            <a:r>
              <a:rPr lang="en-US" altLang="zh-CN" sz="2800" dirty="0">
                <a:latin typeface="Arial Hebrew" charset="-79"/>
                <a:ea typeface="Arial Hebrew" charset="-79"/>
                <a:cs typeface="Arial Hebrew" charset="-79"/>
                <a:sym typeface="+mn-lt"/>
              </a:rPr>
              <a:t>The conventional “layered” design</a:t>
            </a:r>
          </a:p>
          <a:p>
            <a:pPr marL="457200" indent="-457200">
              <a:buFont typeface="Arial" charset="0"/>
              <a:buChar char="•"/>
            </a:pPr>
            <a:endParaRPr lang="en-US" altLang="zh-CN" sz="2800" dirty="0">
              <a:latin typeface="Arial Hebrew" charset="-79"/>
              <a:ea typeface="Arial Hebrew" charset="-79"/>
              <a:cs typeface="Arial Hebrew" charset="-79"/>
              <a:sym typeface="+mn-lt"/>
            </a:endParaRPr>
          </a:p>
          <a:p>
            <a:pPr marL="457200" indent="-457200">
              <a:buFont typeface="Arial" charset="0"/>
              <a:buChar char="•"/>
            </a:pPr>
            <a:endParaRPr lang="en-US" altLang="zh-CN" sz="2800" dirty="0">
              <a:latin typeface="Arial Hebrew" charset="-79"/>
              <a:ea typeface="Arial Hebrew" charset="-79"/>
              <a:cs typeface="Arial Hebrew" charset="-79"/>
              <a:sym typeface="+mn-lt"/>
            </a:endParaRPr>
          </a:p>
          <a:p>
            <a:pPr marL="457200" indent="-457200">
              <a:buFont typeface="Arial" charset="0"/>
              <a:buChar char="•"/>
            </a:pPr>
            <a:endParaRPr lang="en-US" altLang="zh-CN" sz="2800" dirty="0">
              <a:latin typeface="Arial Hebrew" charset="-79"/>
              <a:ea typeface="Arial Hebrew" charset="-79"/>
              <a:cs typeface="Arial Hebrew" charset="-79"/>
              <a:sym typeface="+mn-lt"/>
            </a:endParaRPr>
          </a:p>
          <a:p>
            <a:endParaRPr lang="en-US" altLang="zh-CN" sz="2800" dirty="0">
              <a:latin typeface="Arial Hebrew" charset="-79"/>
              <a:ea typeface="Arial Hebrew" charset="-79"/>
              <a:cs typeface="Arial Hebrew" charset="-79"/>
              <a:sym typeface="+mn-lt"/>
            </a:endParaRPr>
          </a:p>
          <a:p>
            <a:endParaRPr lang="en-US" altLang="zh-CN" sz="2800" dirty="0">
              <a:latin typeface="Arial Hebrew" charset="-79"/>
              <a:ea typeface="Arial Hebrew" charset="-79"/>
              <a:cs typeface="Arial Hebrew" charset="-79"/>
              <a:sym typeface="+mn-lt"/>
            </a:endParaRPr>
          </a:p>
        </p:txBody>
      </p:sp>
      <p:graphicFrame>
        <p:nvGraphicFramePr>
          <p:cNvPr id="18" name="图表 17"/>
          <p:cNvGraphicFramePr/>
          <p:nvPr>
            <p:extLst>
              <p:ext uri="{D42A27DB-BD31-4B8C-83A1-F6EECF244321}">
                <p14:modId xmlns:p14="http://schemas.microsoft.com/office/powerpoint/2010/main" val="2104094960"/>
              </p:ext>
            </p:extLst>
          </p:nvPr>
        </p:nvGraphicFramePr>
        <p:xfrm>
          <a:off x="2711463" y="1902646"/>
          <a:ext cx="6857079" cy="20231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文本框 1"/>
          <p:cNvSpPr txBox="1"/>
          <p:nvPr/>
        </p:nvSpPr>
        <p:spPr>
          <a:xfrm>
            <a:off x="8098973" y="3925770"/>
            <a:ext cx="1075166" cy="461665"/>
          </a:xfrm>
          <a:prstGeom prst="rect">
            <a:avLst/>
          </a:prstGeom>
          <a:noFill/>
        </p:spPr>
        <p:txBody>
          <a:bodyPr wrap="none" rtlCol="0">
            <a:spAutoFit/>
          </a:bodyPr>
          <a:lstStyle/>
          <a:p>
            <a:r>
              <a:rPr kumimoji="1" lang="en-US" altLang="zh-CN" sz="2400">
                <a:ln w="0"/>
                <a:effectLst>
                  <a:outerShdw blurRad="38100" dist="19050" dir="2700000" algn="tl" rotWithShape="0">
                    <a:schemeClr val="dk1">
                      <a:alpha val="40000"/>
                    </a:schemeClr>
                  </a:outerShdw>
                </a:effectLst>
                <a:latin typeface="Arial Hebrew" charset="-79"/>
                <a:ea typeface="Arial Hebrew" charset="-79"/>
                <a:cs typeface="Arial Hebrew" charset="-79"/>
              </a:rPr>
              <a:t>Precise</a:t>
            </a:r>
            <a:endParaRPr kumimoji="1" lang="zh-CN" altLang="en-US" sz="24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6" name="文本框 5"/>
          <p:cNvSpPr txBox="1"/>
          <p:nvPr/>
        </p:nvSpPr>
        <p:spPr>
          <a:xfrm>
            <a:off x="5509484" y="3893199"/>
            <a:ext cx="1075166" cy="461665"/>
          </a:xfrm>
          <a:prstGeom prst="rect">
            <a:avLst/>
          </a:prstGeom>
          <a:noFill/>
        </p:spPr>
        <p:txBody>
          <a:bodyPr wrap="none" rtlCol="0">
            <a:spAutoFit/>
          </a:bodyPr>
          <a:lstStyle/>
          <a:p>
            <a:r>
              <a:rPr kumimoji="1" lang="en-US" altLang="zh-CN" sz="2400">
                <a:ln w="0"/>
                <a:effectLst>
                  <a:outerShdw blurRad="38100" dist="19050" dir="2700000" algn="tl" rotWithShape="0">
                    <a:schemeClr val="dk1">
                      <a:alpha val="40000"/>
                    </a:schemeClr>
                  </a:outerShdw>
                </a:effectLst>
                <a:latin typeface="Arial Hebrew" charset="-79"/>
                <a:ea typeface="Arial Hebrew" charset="-79"/>
                <a:cs typeface="Arial Hebrew" charset="-79"/>
              </a:rPr>
              <a:t>Precise</a:t>
            </a:r>
            <a:endParaRPr kumimoji="1" lang="zh-CN" altLang="en-US" sz="24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7" name="文本框 6"/>
          <p:cNvSpPr txBox="1"/>
          <p:nvPr/>
        </p:nvSpPr>
        <p:spPr>
          <a:xfrm>
            <a:off x="2919995" y="3893199"/>
            <a:ext cx="1075166" cy="461665"/>
          </a:xfrm>
          <a:prstGeom prst="rect">
            <a:avLst/>
          </a:prstGeom>
          <a:noFill/>
        </p:spPr>
        <p:txBody>
          <a:bodyPr wrap="none" rtlCol="0">
            <a:spAutoFit/>
          </a:bodyPr>
          <a:lstStyle/>
          <a:p>
            <a:r>
              <a:rPr kumimoji="1" lang="en-US" altLang="zh-CN" sz="2400">
                <a:ln w="0"/>
                <a:effectLst>
                  <a:outerShdw blurRad="38100" dist="19050" dir="2700000" algn="tl" rotWithShape="0">
                    <a:schemeClr val="dk1">
                      <a:alpha val="40000"/>
                    </a:schemeClr>
                  </a:outerShdw>
                </a:effectLst>
                <a:latin typeface="Arial Hebrew" charset="-79"/>
                <a:ea typeface="Arial Hebrew" charset="-79"/>
                <a:cs typeface="Arial Hebrew" charset="-79"/>
              </a:rPr>
              <a:t>Precise</a:t>
            </a:r>
            <a:endParaRPr kumimoji="1" lang="zh-CN" altLang="en-US" sz="24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10" name="文本框 9"/>
          <p:cNvSpPr txBox="1"/>
          <p:nvPr/>
        </p:nvSpPr>
        <p:spPr>
          <a:xfrm>
            <a:off x="2235512" y="4387435"/>
            <a:ext cx="2355645" cy="461665"/>
          </a:xfrm>
          <a:prstGeom prst="rect">
            <a:avLst/>
          </a:prstGeom>
          <a:noFill/>
        </p:spPr>
        <p:txBody>
          <a:bodyPr wrap="none" rtlCol="0">
            <a:spAutoFit/>
          </a:bodyPr>
          <a:lstStyle/>
          <a:p>
            <a:r>
              <a:rPr kumimoji="1" lang="en-US" altLang="zh-CN" sz="2400" dirty="0">
                <a:ln w="0"/>
                <a:solidFill>
                  <a:schemeClr val="accent1"/>
                </a:solidFill>
                <a:effectLst>
                  <a:outerShdw blurRad="38100" dist="25400" dir="5400000" algn="ctr" rotWithShape="0">
                    <a:srgbClr val="6E747A">
                      <a:alpha val="43000"/>
                    </a:srgbClr>
                  </a:outerShdw>
                </a:effectLst>
                <a:latin typeface="Arial Hebrew" charset="-79"/>
                <a:ea typeface="Arial Hebrew" charset="-79"/>
                <a:cs typeface="Arial Hebrew" charset="-79"/>
              </a:rPr>
              <a:t>Bad Performance</a:t>
            </a:r>
            <a:endParaRPr kumimoji="1" lang="zh-CN" altLang="en-US" sz="2400" dirty="0">
              <a:ln w="0"/>
              <a:solidFill>
                <a:schemeClr val="accent1"/>
              </a:solidFill>
              <a:effectLst>
                <a:outerShdw blurRad="38100" dist="25400" dir="5400000" algn="ctr" rotWithShape="0">
                  <a:srgbClr val="6E747A">
                    <a:alpha val="43000"/>
                  </a:srgbClr>
                </a:outerShdw>
              </a:effectLst>
              <a:latin typeface="Arial Hebrew" charset="-79"/>
              <a:ea typeface="Arial Hebrew" charset="-79"/>
              <a:cs typeface="Arial Hebrew" charset="-79"/>
            </a:endParaRPr>
          </a:p>
        </p:txBody>
      </p:sp>
      <p:sp>
        <p:nvSpPr>
          <p:cNvPr id="12" name="文本框 11"/>
          <p:cNvSpPr txBox="1"/>
          <p:nvPr/>
        </p:nvSpPr>
        <p:spPr>
          <a:xfrm>
            <a:off x="2132920" y="5114736"/>
            <a:ext cx="2559227" cy="461665"/>
          </a:xfrm>
          <a:prstGeom prst="rect">
            <a:avLst/>
          </a:prstGeom>
          <a:noFill/>
        </p:spPr>
        <p:txBody>
          <a:bodyPr wrap="none" rtlCol="0">
            <a:spAutoFit/>
          </a:bodyPr>
          <a:lstStyle/>
          <a:p>
            <a:r>
              <a:rPr kumimoji="1" lang="en-US" altLang="zh-CN" sz="2400">
                <a:ln w="0"/>
                <a:solidFill>
                  <a:schemeClr val="accent1"/>
                </a:solidFill>
                <a:effectLst>
                  <a:outerShdw blurRad="38100" dist="25400" dir="5400000" algn="ctr" rotWithShape="0">
                    <a:srgbClr val="6E747A">
                      <a:alpha val="43000"/>
                    </a:srgbClr>
                  </a:outerShdw>
                </a:effectLst>
                <a:latin typeface="Arial Hebrew" charset="-79"/>
                <a:ea typeface="Arial Hebrew" charset="-79"/>
                <a:cs typeface="Arial Hebrew" charset="-79"/>
              </a:rPr>
              <a:t>Good Performance</a:t>
            </a:r>
            <a:endParaRPr kumimoji="1" lang="zh-CN" altLang="en-US" sz="2400" dirty="0">
              <a:ln w="0"/>
              <a:solidFill>
                <a:schemeClr val="accent1"/>
              </a:solidFill>
              <a:effectLst>
                <a:outerShdw blurRad="38100" dist="25400" dir="5400000" algn="ctr" rotWithShape="0">
                  <a:srgbClr val="6E747A">
                    <a:alpha val="43000"/>
                  </a:srgbClr>
                </a:outerShdw>
              </a:effectLst>
              <a:latin typeface="Arial Hebrew" charset="-79"/>
              <a:ea typeface="Arial Hebrew" charset="-79"/>
              <a:cs typeface="Arial Hebrew" charset="-79"/>
            </a:endParaRPr>
          </a:p>
        </p:txBody>
      </p:sp>
      <p:sp>
        <p:nvSpPr>
          <p:cNvPr id="13" name="文本框 12"/>
          <p:cNvSpPr txBox="1"/>
          <p:nvPr/>
        </p:nvSpPr>
        <p:spPr>
          <a:xfrm>
            <a:off x="2766106" y="5611204"/>
            <a:ext cx="1400576" cy="461665"/>
          </a:xfrm>
          <a:prstGeom prst="rect">
            <a:avLst/>
          </a:prstGeom>
          <a:noFill/>
        </p:spPr>
        <p:txBody>
          <a:bodyPr wrap="none" rtlCol="0">
            <a:spAutoFit/>
          </a:bodyPr>
          <a:lstStyle/>
          <a:p>
            <a:r>
              <a:rPr kumimoji="1" lang="en-US" altLang="zh-CN" sz="2400">
                <a:ln w="0"/>
                <a:effectLst>
                  <a:outerShdw blurRad="38100" dist="19050" dir="2700000" algn="tl" rotWithShape="0">
                    <a:schemeClr val="dk1">
                      <a:alpha val="40000"/>
                    </a:schemeClr>
                  </a:outerShdw>
                </a:effectLst>
                <a:latin typeface="Arial Hebrew" charset="-79"/>
                <a:ea typeface="Arial Hebrew" charset="-79"/>
                <a:cs typeface="Arial Hebrew" charset="-79"/>
              </a:rPr>
              <a:t>Imprecise</a:t>
            </a:r>
            <a:endParaRPr kumimoji="1" lang="zh-CN" altLang="en-US" sz="24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14" name="文本框 13"/>
          <p:cNvSpPr txBox="1"/>
          <p:nvPr/>
        </p:nvSpPr>
        <p:spPr>
          <a:xfrm>
            <a:off x="5355595" y="5611204"/>
            <a:ext cx="1400576" cy="461665"/>
          </a:xfrm>
          <a:prstGeom prst="rect">
            <a:avLst/>
          </a:prstGeom>
          <a:noFill/>
        </p:spPr>
        <p:txBody>
          <a:bodyPr wrap="none" rtlCol="0">
            <a:spAutoFit/>
          </a:bodyPr>
          <a:lstStyle/>
          <a:p>
            <a:r>
              <a:rPr kumimoji="1" lang="en-US" altLang="zh-CN" sz="2400">
                <a:ln w="0"/>
                <a:effectLst>
                  <a:outerShdw blurRad="38100" dist="19050" dir="2700000" algn="tl" rotWithShape="0">
                    <a:schemeClr val="dk1">
                      <a:alpha val="40000"/>
                    </a:schemeClr>
                  </a:outerShdw>
                </a:effectLst>
                <a:latin typeface="Arial Hebrew" charset="-79"/>
                <a:ea typeface="Arial Hebrew" charset="-79"/>
                <a:cs typeface="Arial Hebrew" charset="-79"/>
              </a:rPr>
              <a:t>Imprecise</a:t>
            </a:r>
            <a:endParaRPr kumimoji="1" lang="zh-CN" altLang="en-US" sz="24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15" name="文本框 14"/>
          <p:cNvSpPr txBox="1"/>
          <p:nvPr/>
        </p:nvSpPr>
        <p:spPr>
          <a:xfrm>
            <a:off x="7945084" y="5611204"/>
            <a:ext cx="1400576" cy="461665"/>
          </a:xfrm>
          <a:prstGeom prst="rect">
            <a:avLst/>
          </a:prstGeom>
          <a:noFill/>
        </p:spPr>
        <p:txBody>
          <a:bodyPr wrap="none" rtlCol="0">
            <a:spAutoFit/>
          </a:bodyPr>
          <a:lstStyle/>
          <a:p>
            <a:r>
              <a:rPr kumimoji="1" lang="en-US" altLang="zh-CN" sz="2400">
                <a:ln w="0"/>
                <a:effectLst>
                  <a:outerShdw blurRad="38100" dist="19050" dir="2700000" algn="tl" rotWithShape="0">
                    <a:schemeClr val="dk1">
                      <a:alpha val="40000"/>
                    </a:schemeClr>
                  </a:outerShdw>
                </a:effectLst>
                <a:latin typeface="Arial Hebrew" charset="-79"/>
                <a:ea typeface="Arial Hebrew" charset="-79"/>
                <a:cs typeface="Arial Hebrew" charset="-79"/>
              </a:rPr>
              <a:t>Imprecise</a:t>
            </a:r>
            <a:endParaRPr kumimoji="1" lang="zh-CN" altLang="en-US" sz="2400"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cxnSp>
        <p:nvCxnSpPr>
          <p:cNvPr id="9" name="直线连接符 8"/>
          <p:cNvCxnSpPr/>
          <p:nvPr/>
        </p:nvCxnSpPr>
        <p:spPr>
          <a:xfrm>
            <a:off x="1567543" y="4956802"/>
            <a:ext cx="9078686"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13982687"/>
      </p:ext>
    </p:extLst>
  </p:cSld>
  <p:clrMapOvr>
    <a:masterClrMapping/>
  </p:clrMapOvr>
  <mc:AlternateContent xmlns:mc="http://schemas.openxmlformats.org/markup-compatibility/2006" xmlns:p14="http://schemas.microsoft.com/office/powerpoint/2010/main">
    <mc:Choice Requires="p14">
      <p:transition p14:dur="0" advTm="65919"/>
    </mc:Choice>
    <mc:Fallback xmlns="">
      <p:transition advTm="659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10" grpId="0"/>
      <p:bldP spid="12" grpId="0"/>
      <p:bldP spid="1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4002" y="155928"/>
            <a:ext cx="10172631" cy="584775"/>
          </a:xfrm>
          <a:prstGeom prst="rect">
            <a:avLst/>
          </a:prstGeom>
        </p:spPr>
        <p:txBody>
          <a:bodyPr wrap="square">
            <a:spAutoFit/>
          </a:bodyPr>
          <a:lstStyle/>
          <a:p>
            <a:r>
              <a:rPr lang="en-US" altLang="zh-CN" sz="3200" b="1" dirty="0">
                <a:latin typeface="Arial Hebrew" charset="-79"/>
                <a:ea typeface="Arial Hebrew" charset="-79"/>
                <a:cs typeface="Arial Hebrew" charset="-79"/>
                <a:sym typeface="+mn-lt"/>
              </a:rPr>
              <a:t>  Trade Precision for Scalability</a:t>
            </a:r>
            <a:endParaRPr lang="zh-CN" altLang="en-US" sz="3200" b="1" dirty="0">
              <a:latin typeface="Arial Hebrew" charset="-79"/>
              <a:ea typeface="Arial Hebrew" charset="-79"/>
              <a:cs typeface="Arial Hebrew" charset="-79"/>
              <a:sym typeface="+mn-lt"/>
            </a:endParaRPr>
          </a:p>
        </p:txBody>
      </p:sp>
      <p:sp>
        <p:nvSpPr>
          <p:cNvPr id="16" name="文本框 15"/>
          <p:cNvSpPr txBox="1"/>
          <p:nvPr/>
        </p:nvSpPr>
        <p:spPr>
          <a:xfrm>
            <a:off x="623570" y="1757862"/>
            <a:ext cx="6898634" cy="3539430"/>
          </a:xfrm>
          <a:prstGeom prst="rect">
            <a:avLst/>
          </a:prstGeom>
          <a:noFill/>
        </p:spPr>
        <p:txBody>
          <a:bodyPr wrap="square" rtlCol="0">
            <a:spAutoFit/>
          </a:bodyPr>
          <a:lstStyle/>
          <a:p>
            <a:pPr marL="342900" indent="-342900">
              <a:buFont typeface="Arial" charset="0"/>
              <a:buChar char="•"/>
            </a:pPr>
            <a:r>
              <a:rPr kumimoji="1" lang="en-US" altLang="zh-CN" sz="2800" b="1" dirty="0">
                <a:latin typeface="Arial Hebrew" charset="-79"/>
                <a:ea typeface="Arial Hebrew" charset="-79"/>
                <a:cs typeface="Arial Hebrew" charset="-79"/>
              </a:rPr>
              <a:t>Use Imprecise Pointer Analysis</a:t>
            </a:r>
            <a:endParaRPr kumimoji="1" lang="en-US" altLang="zh-CN" sz="2800" dirty="0">
              <a:latin typeface="Arial Hebrew" charset="-79"/>
              <a:ea typeface="Arial Hebrew" charset="-79"/>
              <a:cs typeface="Arial Hebrew" charset="-79"/>
            </a:endParaRPr>
          </a:p>
          <a:p>
            <a:pPr marL="800100" lvl="1" indent="-342900">
              <a:buFont typeface="Arial" charset="0"/>
              <a:buChar char="•"/>
            </a:pPr>
            <a:r>
              <a:rPr kumimoji="1" lang="en-US" altLang="zh-CN" sz="2800" dirty="0">
                <a:latin typeface="Arial Hebrew" charset="-79"/>
                <a:ea typeface="Arial Hebrew" charset="-79"/>
                <a:cs typeface="Arial Hebrew" charset="-79"/>
              </a:rPr>
              <a:t>Flow-insensitive</a:t>
            </a:r>
          </a:p>
          <a:p>
            <a:pPr marL="800100" lvl="1" indent="-342900">
              <a:buFont typeface="Arial" charset="0"/>
              <a:buChar char="•"/>
            </a:pPr>
            <a:r>
              <a:rPr kumimoji="1" lang="en-US" altLang="zh-CN" sz="2800" dirty="0">
                <a:latin typeface="Arial Hebrew" charset="-79"/>
                <a:ea typeface="Arial Hebrew" charset="-79"/>
                <a:cs typeface="Arial Hebrew" charset="-79"/>
              </a:rPr>
              <a:t>Context-insensitive</a:t>
            </a:r>
          </a:p>
          <a:p>
            <a:pPr marL="800100" lvl="1" indent="-342900">
              <a:buFont typeface="Arial" charset="0"/>
              <a:buChar char="•"/>
            </a:pPr>
            <a:r>
              <a:rPr kumimoji="1" lang="en-US" altLang="zh-CN" sz="2800" dirty="0">
                <a:latin typeface="Arial Hebrew" charset="-79"/>
                <a:ea typeface="Arial Hebrew" charset="-79"/>
                <a:cs typeface="Arial Hebrew" charset="-79"/>
              </a:rPr>
              <a:t>Unification-based</a:t>
            </a:r>
          </a:p>
          <a:p>
            <a:pPr lvl="1"/>
            <a:endParaRPr kumimoji="1" lang="en-US" altLang="zh-CN" sz="2800" dirty="0">
              <a:latin typeface="Arial Hebrew" charset="-79"/>
              <a:ea typeface="Arial Hebrew" charset="-79"/>
              <a:cs typeface="Arial Hebrew" charset="-79"/>
            </a:endParaRPr>
          </a:p>
          <a:p>
            <a:pPr marL="342900" indent="-342900">
              <a:buFont typeface="Arial" charset="0"/>
              <a:buChar char="•"/>
            </a:pPr>
            <a:r>
              <a:rPr kumimoji="1" lang="en-US" altLang="zh-CN" sz="2800" b="1" dirty="0">
                <a:latin typeface="Arial Hebrew" charset="-79"/>
                <a:ea typeface="Arial Hebrew" charset="-79"/>
                <a:cs typeface="Arial Hebrew" charset="-79"/>
              </a:rPr>
              <a:t>Compromise Path-sensitivity</a:t>
            </a:r>
          </a:p>
          <a:p>
            <a:pPr marL="800100" lvl="1" indent="-342900">
              <a:buFont typeface="Arial" charset="0"/>
              <a:buChar char="•"/>
            </a:pPr>
            <a:r>
              <a:rPr kumimoji="1" lang="en-US" altLang="zh-CN" sz="2800" dirty="0">
                <a:latin typeface="Arial Hebrew" charset="-79"/>
                <a:ea typeface="Arial Hebrew" charset="-79"/>
                <a:cs typeface="Arial Hebrew" charset="-79"/>
              </a:rPr>
              <a:t>Only solve “easy” path conditions</a:t>
            </a:r>
          </a:p>
          <a:p>
            <a:pPr marL="800100" lvl="1" indent="-342900">
              <a:buFont typeface="Arial" charset="0"/>
              <a:buChar char="•"/>
            </a:pPr>
            <a:r>
              <a:rPr kumimoji="1" lang="en-US" altLang="zh-CN" sz="2800" dirty="0">
                <a:latin typeface="Arial Hebrew" charset="-79"/>
                <a:ea typeface="Arial Hebrew" charset="-79"/>
                <a:cs typeface="Arial Hebrew" charset="-79"/>
              </a:rPr>
              <a:t>Do not track branch correlations</a:t>
            </a:r>
          </a:p>
        </p:txBody>
      </p:sp>
      <p:grpSp>
        <p:nvGrpSpPr>
          <p:cNvPr id="2" name="组 1"/>
          <p:cNvGrpSpPr/>
          <p:nvPr/>
        </p:nvGrpSpPr>
        <p:grpSpPr>
          <a:xfrm>
            <a:off x="8033524" y="1828385"/>
            <a:ext cx="3424374" cy="3398385"/>
            <a:chOff x="7298738" y="1402215"/>
            <a:chExt cx="4353037" cy="4320000"/>
          </a:xfrm>
        </p:grpSpPr>
        <p:grpSp>
          <p:nvGrpSpPr>
            <p:cNvPr id="7" name="组 6"/>
            <p:cNvGrpSpPr/>
            <p:nvPr/>
          </p:nvGrpSpPr>
          <p:grpSpPr>
            <a:xfrm>
              <a:off x="7298738" y="1402215"/>
              <a:ext cx="4320000" cy="4320000"/>
              <a:chOff x="7100887" y="1557225"/>
              <a:chExt cx="4320000" cy="4320000"/>
            </a:xfrm>
          </p:grpSpPr>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0887" y="1557225"/>
                <a:ext cx="4320000" cy="4320000"/>
              </a:xfrm>
              <a:prstGeom prst="rect">
                <a:avLst/>
              </a:prstGeom>
              <a:ln>
                <a:noFill/>
              </a:ln>
              <a:effectLst>
                <a:outerShdw blurRad="190500" algn="tl" rotWithShape="0">
                  <a:srgbClr val="000000">
                    <a:alpha val="70000"/>
                  </a:srgbClr>
                </a:outerShdw>
              </a:effectLst>
            </p:spPr>
          </p:pic>
          <p:sp>
            <p:nvSpPr>
              <p:cNvPr id="9" name="任意形状 8"/>
              <p:cNvSpPr/>
              <p:nvPr/>
            </p:nvSpPr>
            <p:spPr>
              <a:xfrm>
                <a:off x="7236398" y="1964007"/>
                <a:ext cx="939781" cy="811880"/>
              </a:xfrm>
              <a:custGeom>
                <a:avLst/>
                <a:gdLst>
                  <a:gd name="connsiteX0" fmla="*/ 24467 w 1467505"/>
                  <a:gd name="connsiteY0" fmla="*/ 0 h 1528763"/>
                  <a:gd name="connsiteX1" fmla="*/ 195917 w 1467505"/>
                  <a:gd name="connsiteY1" fmla="*/ 1057275 h 1528763"/>
                  <a:gd name="connsiteX2" fmla="*/ 1467505 w 1467505"/>
                  <a:gd name="connsiteY2" fmla="*/ 1528763 h 1528763"/>
                </a:gdLst>
                <a:ahLst/>
                <a:cxnLst>
                  <a:cxn ang="0">
                    <a:pos x="connsiteX0" y="connsiteY0"/>
                  </a:cxn>
                  <a:cxn ang="0">
                    <a:pos x="connsiteX1" y="connsiteY1"/>
                  </a:cxn>
                  <a:cxn ang="0">
                    <a:pos x="connsiteX2" y="connsiteY2"/>
                  </a:cxn>
                </a:cxnLst>
                <a:rect l="l" t="t" r="r" b="b"/>
                <a:pathLst>
                  <a:path w="1467505" h="1528763">
                    <a:moveTo>
                      <a:pt x="24467" y="0"/>
                    </a:moveTo>
                    <a:cubicBezTo>
                      <a:pt x="-10061" y="401240"/>
                      <a:pt x="-44589" y="802481"/>
                      <a:pt x="195917" y="1057275"/>
                    </a:cubicBezTo>
                    <a:cubicBezTo>
                      <a:pt x="436423" y="1312069"/>
                      <a:pt x="1288911" y="1457326"/>
                      <a:pt x="1467505" y="1528763"/>
                    </a:cubicBezTo>
                  </a:path>
                </a:pathLst>
              </a:custGeom>
              <a:noFill/>
              <a:ln w="381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10" name="任意形状 9"/>
              <p:cNvSpPr/>
              <p:nvPr/>
            </p:nvSpPr>
            <p:spPr>
              <a:xfrm>
                <a:off x="7198841" y="1964007"/>
                <a:ext cx="1871057" cy="1668975"/>
              </a:xfrm>
              <a:custGeom>
                <a:avLst/>
                <a:gdLst>
                  <a:gd name="connsiteX0" fmla="*/ 24467 w 1467505"/>
                  <a:gd name="connsiteY0" fmla="*/ 0 h 1528763"/>
                  <a:gd name="connsiteX1" fmla="*/ 195917 w 1467505"/>
                  <a:gd name="connsiteY1" fmla="*/ 1057275 h 1528763"/>
                  <a:gd name="connsiteX2" fmla="*/ 1467505 w 1467505"/>
                  <a:gd name="connsiteY2" fmla="*/ 1528763 h 1528763"/>
                </a:gdLst>
                <a:ahLst/>
                <a:cxnLst>
                  <a:cxn ang="0">
                    <a:pos x="connsiteX0" y="connsiteY0"/>
                  </a:cxn>
                  <a:cxn ang="0">
                    <a:pos x="connsiteX1" y="connsiteY1"/>
                  </a:cxn>
                  <a:cxn ang="0">
                    <a:pos x="connsiteX2" y="connsiteY2"/>
                  </a:cxn>
                </a:cxnLst>
                <a:rect l="l" t="t" r="r" b="b"/>
                <a:pathLst>
                  <a:path w="1467505" h="1528763">
                    <a:moveTo>
                      <a:pt x="24467" y="0"/>
                    </a:moveTo>
                    <a:cubicBezTo>
                      <a:pt x="-10061" y="401240"/>
                      <a:pt x="-44589" y="802481"/>
                      <a:pt x="195917" y="1057275"/>
                    </a:cubicBezTo>
                    <a:cubicBezTo>
                      <a:pt x="436423" y="1312069"/>
                      <a:pt x="1288911" y="1457326"/>
                      <a:pt x="1467505" y="1528763"/>
                    </a:cubicBezTo>
                  </a:path>
                </a:pathLst>
              </a:custGeom>
              <a:noFill/>
              <a:ln w="381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11" name="任意形状 10"/>
              <p:cNvSpPr/>
              <p:nvPr/>
            </p:nvSpPr>
            <p:spPr>
              <a:xfrm>
                <a:off x="7690693" y="2369948"/>
                <a:ext cx="1858519" cy="1802851"/>
              </a:xfrm>
              <a:custGeom>
                <a:avLst/>
                <a:gdLst>
                  <a:gd name="connsiteX0" fmla="*/ 24467 w 1467505"/>
                  <a:gd name="connsiteY0" fmla="*/ 0 h 1528763"/>
                  <a:gd name="connsiteX1" fmla="*/ 195917 w 1467505"/>
                  <a:gd name="connsiteY1" fmla="*/ 1057275 h 1528763"/>
                  <a:gd name="connsiteX2" fmla="*/ 1467505 w 1467505"/>
                  <a:gd name="connsiteY2" fmla="*/ 1528763 h 1528763"/>
                </a:gdLst>
                <a:ahLst/>
                <a:cxnLst>
                  <a:cxn ang="0">
                    <a:pos x="connsiteX0" y="connsiteY0"/>
                  </a:cxn>
                  <a:cxn ang="0">
                    <a:pos x="connsiteX1" y="connsiteY1"/>
                  </a:cxn>
                  <a:cxn ang="0">
                    <a:pos x="connsiteX2" y="connsiteY2"/>
                  </a:cxn>
                </a:cxnLst>
                <a:rect l="l" t="t" r="r" b="b"/>
                <a:pathLst>
                  <a:path w="1467505" h="1528763">
                    <a:moveTo>
                      <a:pt x="24467" y="0"/>
                    </a:moveTo>
                    <a:cubicBezTo>
                      <a:pt x="-10061" y="401240"/>
                      <a:pt x="-44589" y="802481"/>
                      <a:pt x="195917" y="1057275"/>
                    </a:cubicBezTo>
                    <a:cubicBezTo>
                      <a:pt x="436423" y="1312069"/>
                      <a:pt x="1288911" y="1457326"/>
                      <a:pt x="1467505" y="1528763"/>
                    </a:cubicBezTo>
                  </a:path>
                </a:pathLst>
              </a:custGeom>
              <a:noFill/>
              <a:ln w="381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13" name="任意形状 12"/>
              <p:cNvSpPr/>
              <p:nvPr/>
            </p:nvSpPr>
            <p:spPr>
              <a:xfrm>
                <a:off x="7675484" y="2369947"/>
                <a:ext cx="2864699" cy="2650552"/>
              </a:xfrm>
              <a:custGeom>
                <a:avLst/>
                <a:gdLst>
                  <a:gd name="connsiteX0" fmla="*/ 24467 w 1467505"/>
                  <a:gd name="connsiteY0" fmla="*/ 0 h 1528763"/>
                  <a:gd name="connsiteX1" fmla="*/ 195917 w 1467505"/>
                  <a:gd name="connsiteY1" fmla="*/ 1057275 h 1528763"/>
                  <a:gd name="connsiteX2" fmla="*/ 1467505 w 1467505"/>
                  <a:gd name="connsiteY2" fmla="*/ 1528763 h 1528763"/>
                </a:gdLst>
                <a:ahLst/>
                <a:cxnLst>
                  <a:cxn ang="0">
                    <a:pos x="connsiteX0" y="connsiteY0"/>
                  </a:cxn>
                  <a:cxn ang="0">
                    <a:pos x="connsiteX1" y="connsiteY1"/>
                  </a:cxn>
                  <a:cxn ang="0">
                    <a:pos x="connsiteX2" y="connsiteY2"/>
                  </a:cxn>
                </a:cxnLst>
                <a:rect l="l" t="t" r="r" b="b"/>
                <a:pathLst>
                  <a:path w="1467505" h="1528763">
                    <a:moveTo>
                      <a:pt x="24467" y="0"/>
                    </a:moveTo>
                    <a:cubicBezTo>
                      <a:pt x="-10061" y="401240"/>
                      <a:pt x="-44589" y="802481"/>
                      <a:pt x="195917" y="1057275"/>
                    </a:cubicBezTo>
                    <a:cubicBezTo>
                      <a:pt x="436423" y="1312069"/>
                      <a:pt x="1288911" y="1457326"/>
                      <a:pt x="1467505" y="1528763"/>
                    </a:cubicBezTo>
                  </a:path>
                </a:pathLst>
              </a:custGeom>
              <a:noFill/>
              <a:ln w="381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14" name="任意形状 13"/>
              <p:cNvSpPr/>
              <p:nvPr/>
            </p:nvSpPr>
            <p:spPr>
              <a:xfrm>
                <a:off x="7156533" y="1964007"/>
                <a:ext cx="3825408" cy="3569886"/>
              </a:xfrm>
              <a:custGeom>
                <a:avLst/>
                <a:gdLst>
                  <a:gd name="connsiteX0" fmla="*/ 24467 w 1467505"/>
                  <a:gd name="connsiteY0" fmla="*/ 0 h 1528763"/>
                  <a:gd name="connsiteX1" fmla="*/ 195917 w 1467505"/>
                  <a:gd name="connsiteY1" fmla="*/ 1057275 h 1528763"/>
                  <a:gd name="connsiteX2" fmla="*/ 1467505 w 1467505"/>
                  <a:gd name="connsiteY2" fmla="*/ 1528763 h 1528763"/>
                </a:gdLst>
                <a:ahLst/>
                <a:cxnLst>
                  <a:cxn ang="0">
                    <a:pos x="connsiteX0" y="connsiteY0"/>
                  </a:cxn>
                  <a:cxn ang="0">
                    <a:pos x="connsiteX1" y="connsiteY1"/>
                  </a:cxn>
                  <a:cxn ang="0">
                    <a:pos x="connsiteX2" y="connsiteY2"/>
                  </a:cxn>
                </a:cxnLst>
                <a:rect l="l" t="t" r="r" b="b"/>
                <a:pathLst>
                  <a:path w="1467505" h="1528763">
                    <a:moveTo>
                      <a:pt x="24467" y="0"/>
                    </a:moveTo>
                    <a:cubicBezTo>
                      <a:pt x="-10061" y="401240"/>
                      <a:pt x="-44589" y="802481"/>
                      <a:pt x="195917" y="1057275"/>
                    </a:cubicBezTo>
                    <a:cubicBezTo>
                      <a:pt x="436423" y="1312069"/>
                      <a:pt x="1288911" y="1457326"/>
                      <a:pt x="1467505" y="1528763"/>
                    </a:cubicBezTo>
                  </a:path>
                </a:pathLst>
              </a:custGeom>
              <a:noFill/>
              <a:ln w="381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17" name="任意形状 16"/>
              <p:cNvSpPr/>
              <p:nvPr/>
            </p:nvSpPr>
            <p:spPr>
              <a:xfrm flipH="1" flipV="1">
                <a:off x="7518264" y="1712440"/>
                <a:ext cx="2864699" cy="2650552"/>
              </a:xfrm>
              <a:custGeom>
                <a:avLst/>
                <a:gdLst>
                  <a:gd name="connsiteX0" fmla="*/ 24467 w 1467505"/>
                  <a:gd name="connsiteY0" fmla="*/ 0 h 1528763"/>
                  <a:gd name="connsiteX1" fmla="*/ 195917 w 1467505"/>
                  <a:gd name="connsiteY1" fmla="*/ 1057275 h 1528763"/>
                  <a:gd name="connsiteX2" fmla="*/ 1467505 w 1467505"/>
                  <a:gd name="connsiteY2" fmla="*/ 1528763 h 1528763"/>
                </a:gdLst>
                <a:ahLst/>
                <a:cxnLst>
                  <a:cxn ang="0">
                    <a:pos x="connsiteX0" y="connsiteY0"/>
                  </a:cxn>
                  <a:cxn ang="0">
                    <a:pos x="connsiteX1" y="connsiteY1"/>
                  </a:cxn>
                  <a:cxn ang="0">
                    <a:pos x="connsiteX2" y="connsiteY2"/>
                  </a:cxn>
                </a:cxnLst>
                <a:rect l="l" t="t" r="r" b="b"/>
                <a:pathLst>
                  <a:path w="1467505" h="1528763">
                    <a:moveTo>
                      <a:pt x="24467" y="0"/>
                    </a:moveTo>
                    <a:cubicBezTo>
                      <a:pt x="-10061" y="401240"/>
                      <a:pt x="-44589" y="802481"/>
                      <a:pt x="195917" y="1057275"/>
                    </a:cubicBezTo>
                    <a:cubicBezTo>
                      <a:pt x="436423" y="1312069"/>
                      <a:pt x="1288911" y="1457326"/>
                      <a:pt x="1467505" y="1528763"/>
                    </a:cubicBezTo>
                  </a:path>
                </a:pathLst>
              </a:custGeom>
              <a:noFill/>
              <a:ln w="38100">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18" name="任意形状 17"/>
              <p:cNvSpPr/>
              <p:nvPr/>
            </p:nvSpPr>
            <p:spPr>
              <a:xfrm flipH="1" flipV="1">
                <a:off x="7499837" y="1712439"/>
                <a:ext cx="1312785" cy="1314175"/>
              </a:xfrm>
              <a:custGeom>
                <a:avLst/>
                <a:gdLst>
                  <a:gd name="connsiteX0" fmla="*/ 24467 w 1467505"/>
                  <a:gd name="connsiteY0" fmla="*/ 0 h 1528763"/>
                  <a:gd name="connsiteX1" fmla="*/ 195917 w 1467505"/>
                  <a:gd name="connsiteY1" fmla="*/ 1057275 h 1528763"/>
                  <a:gd name="connsiteX2" fmla="*/ 1467505 w 1467505"/>
                  <a:gd name="connsiteY2" fmla="*/ 1528763 h 1528763"/>
                </a:gdLst>
                <a:ahLst/>
                <a:cxnLst>
                  <a:cxn ang="0">
                    <a:pos x="connsiteX0" y="connsiteY0"/>
                  </a:cxn>
                  <a:cxn ang="0">
                    <a:pos x="connsiteX1" y="connsiteY1"/>
                  </a:cxn>
                  <a:cxn ang="0">
                    <a:pos x="connsiteX2" y="connsiteY2"/>
                  </a:cxn>
                </a:cxnLst>
                <a:rect l="l" t="t" r="r" b="b"/>
                <a:pathLst>
                  <a:path w="1467505" h="1528763">
                    <a:moveTo>
                      <a:pt x="24467" y="0"/>
                    </a:moveTo>
                    <a:cubicBezTo>
                      <a:pt x="-10061" y="401240"/>
                      <a:pt x="-44589" y="802481"/>
                      <a:pt x="195917" y="1057275"/>
                    </a:cubicBezTo>
                    <a:cubicBezTo>
                      <a:pt x="436423" y="1312069"/>
                      <a:pt x="1288911" y="1457326"/>
                      <a:pt x="1467505" y="1528763"/>
                    </a:cubicBezTo>
                  </a:path>
                </a:pathLst>
              </a:custGeom>
              <a:noFill/>
              <a:ln w="38100">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19" name="任意形状 18"/>
              <p:cNvSpPr/>
              <p:nvPr/>
            </p:nvSpPr>
            <p:spPr>
              <a:xfrm flipH="1" flipV="1">
                <a:off x="8920639" y="3048817"/>
                <a:ext cx="2417968" cy="2343679"/>
              </a:xfrm>
              <a:custGeom>
                <a:avLst/>
                <a:gdLst>
                  <a:gd name="connsiteX0" fmla="*/ 24467 w 1467505"/>
                  <a:gd name="connsiteY0" fmla="*/ 0 h 1528763"/>
                  <a:gd name="connsiteX1" fmla="*/ 195917 w 1467505"/>
                  <a:gd name="connsiteY1" fmla="*/ 1057275 h 1528763"/>
                  <a:gd name="connsiteX2" fmla="*/ 1467505 w 1467505"/>
                  <a:gd name="connsiteY2" fmla="*/ 1528763 h 1528763"/>
                </a:gdLst>
                <a:ahLst/>
                <a:cxnLst>
                  <a:cxn ang="0">
                    <a:pos x="connsiteX0" y="connsiteY0"/>
                  </a:cxn>
                  <a:cxn ang="0">
                    <a:pos x="connsiteX1" y="connsiteY1"/>
                  </a:cxn>
                  <a:cxn ang="0">
                    <a:pos x="connsiteX2" y="connsiteY2"/>
                  </a:cxn>
                </a:cxnLst>
                <a:rect l="l" t="t" r="r" b="b"/>
                <a:pathLst>
                  <a:path w="1467505" h="1528763">
                    <a:moveTo>
                      <a:pt x="24467" y="0"/>
                    </a:moveTo>
                    <a:cubicBezTo>
                      <a:pt x="-10061" y="401240"/>
                      <a:pt x="-44589" y="802481"/>
                      <a:pt x="195917" y="1057275"/>
                    </a:cubicBezTo>
                    <a:cubicBezTo>
                      <a:pt x="436423" y="1312069"/>
                      <a:pt x="1288911" y="1457326"/>
                      <a:pt x="1467505" y="1528763"/>
                    </a:cubicBezTo>
                  </a:path>
                </a:pathLst>
              </a:custGeom>
              <a:noFill/>
              <a:ln w="38100">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grpSp>
        <p:sp>
          <p:nvSpPr>
            <p:cNvPr id="20" name="文本框 19"/>
            <p:cNvSpPr txBox="1"/>
            <p:nvPr/>
          </p:nvSpPr>
          <p:spPr>
            <a:xfrm>
              <a:off x="10049552" y="1644854"/>
              <a:ext cx="1602223" cy="469492"/>
            </a:xfrm>
            <a:prstGeom prst="rect">
              <a:avLst/>
            </a:prstGeom>
            <a:noFill/>
          </p:spPr>
          <p:txBody>
            <a:bodyPr wrap="none" rtlCol="0">
              <a:spAutoFit/>
            </a:bodyPr>
            <a:lstStyle/>
            <a:p>
              <a:r>
                <a:rPr kumimoji="1" lang="en-US" altLang="zh-CN">
                  <a:ln w="0"/>
                  <a:effectLst>
                    <a:outerShdw blurRad="38100" dist="19050" dir="2700000" algn="tl" rotWithShape="0">
                      <a:schemeClr val="dk1">
                        <a:alpha val="40000"/>
                      </a:schemeClr>
                    </a:outerShdw>
                  </a:effectLst>
                  <a:latin typeface="Arial Hebrew" charset="-79"/>
                  <a:ea typeface="Arial Hebrew" charset="-79"/>
                  <a:cs typeface="Arial Hebrew" charset="-79"/>
                </a:rPr>
                <a:t>False Edges</a:t>
              </a:r>
              <a:endParaRPr kumimoji="1" lang="zh-CN" altLang="en-US"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p:txBody>
        </p:sp>
        <p:sp>
          <p:nvSpPr>
            <p:cNvPr id="21" name="虚尾箭头 20"/>
            <p:cNvSpPr/>
            <p:nvPr/>
          </p:nvSpPr>
          <p:spPr>
            <a:xfrm flipH="1">
              <a:off x="9665938" y="1757851"/>
              <a:ext cx="403129" cy="263943"/>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grpSp>
      <p:sp>
        <p:nvSpPr>
          <p:cNvPr id="23" name="矩形 22"/>
          <p:cNvSpPr/>
          <p:nvPr/>
        </p:nvSpPr>
        <p:spPr>
          <a:xfrm>
            <a:off x="707919" y="5641871"/>
            <a:ext cx="7063537" cy="369332"/>
          </a:xfrm>
          <a:prstGeom prst="rect">
            <a:avLst/>
          </a:prstGeom>
        </p:spPr>
        <p:txBody>
          <a:bodyPr wrap="none">
            <a:spAutoFit/>
          </a:bodyPr>
          <a:lstStyle/>
          <a:p>
            <a:r>
              <a:rPr lang="en-US" altLang="zh-CN" dirty="0">
                <a:latin typeface="Arial Hebrew" charset="-79"/>
                <a:ea typeface="Arial Hebrew" charset="-79"/>
                <a:cs typeface="Arial Hebrew" charset="-79"/>
                <a:sym typeface="+mn-lt"/>
              </a:rPr>
              <a:t>[</a:t>
            </a:r>
            <a:r>
              <a:rPr lang="en-US" altLang="zh-CN" dirty="0" err="1">
                <a:latin typeface="Arial Hebrew" charset="-79"/>
                <a:ea typeface="Arial Hebrew" charset="-79"/>
                <a:cs typeface="Arial Hebrew" charset="-79"/>
                <a:sym typeface="+mn-lt"/>
              </a:rPr>
              <a:t>Cherem</a:t>
            </a:r>
            <a:r>
              <a:rPr lang="en-US" altLang="zh-CN" dirty="0">
                <a:latin typeface="Arial Hebrew" charset="-79"/>
                <a:ea typeface="Arial Hebrew" charset="-79"/>
                <a:cs typeface="Arial Hebrew" charset="-79"/>
                <a:sym typeface="+mn-lt"/>
              </a:rPr>
              <a:t> et al 2007; </a:t>
            </a:r>
            <a:r>
              <a:rPr lang="en-US" altLang="zh-CN" dirty="0" err="1">
                <a:latin typeface="Arial Hebrew" charset="-79"/>
                <a:ea typeface="Arial Hebrew" charset="-79"/>
                <a:cs typeface="Arial Hebrew" charset="-79"/>
              </a:rPr>
              <a:t>Livshits</a:t>
            </a:r>
            <a:r>
              <a:rPr lang="en-US" altLang="zh-CN" dirty="0">
                <a:latin typeface="Arial Hebrew" charset="-79"/>
                <a:ea typeface="Arial Hebrew" charset="-79"/>
                <a:cs typeface="Arial Hebrew" charset="-79"/>
              </a:rPr>
              <a:t> </a:t>
            </a:r>
            <a:r>
              <a:rPr lang="en-US" altLang="zh-CN" dirty="0">
                <a:latin typeface="Arial Hebrew" charset="-79"/>
                <a:ea typeface="Arial Hebrew" charset="-79"/>
                <a:cs typeface="Arial Hebrew" charset="-79"/>
                <a:sym typeface="+mn-lt"/>
              </a:rPr>
              <a:t>et al 2003; Oh et al 2012; Sui et al 2016, </a:t>
            </a:r>
            <a:r>
              <a:rPr lang="is-IS" altLang="zh-CN" dirty="0">
                <a:latin typeface="Arial Hebrew" charset="-79"/>
                <a:ea typeface="Arial Hebrew" charset="-79"/>
                <a:cs typeface="Arial Hebrew" charset="-79"/>
                <a:sym typeface="+mn-lt"/>
              </a:rPr>
              <a:t>…</a:t>
            </a:r>
            <a:r>
              <a:rPr lang="en-US" altLang="zh-CN" dirty="0">
                <a:latin typeface="Arial Hebrew" charset="-79"/>
                <a:ea typeface="Arial Hebrew" charset="-79"/>
                <a:cs typeface="Arial Hebrew" charset="-79"/>
                <a:sym typeface="+mn-lt"/>
              </a:rPr>
              <a:t>]</a:t>
            </a:r>
            <a:endParaRPr lang="zh-CN" altLang="en-US" dirty="0">
              <a:latin typeface="Arial Hebrew" charset="-79"/>
              <a:ea typeface="Arial Hebrew" charset="-79"/>
              <a:cs typeface="Arial Hebrew" charset="-79"/>
              <a:sym typeface="+mn-lt"/>
            </a:endParaRPr>
          </a:p>
        </p:txBody>
      </p:sp>
    </p:spTree>
    <p:custDataLst>
      <p:tags r:id="rId1"/>
    </p:custDataLst>
    <p:extLst>
      <p:ext uri="{BB962C8B-B14F-4D97-AF65-F5344CB8AC3E}">
        <p14:creationId xmlns:p14="http://schemas.microsoft.com/office/powerpoint/2010/main" val="88207391"/>
      </p:ext>
    </p:extLst>
  </p:cSld>
  <p:clrMapOvr>
    <a:masterClrMapping/>
  </p:clrMapOvr>
  <mc:AlternateContent xmlns:mc="http://schemas.openxmlformats.org/markup-compatibility/2006" xmlns:p14="http://schemas.microsoft.com/office/powerpoint/2010/main">
    <mc:Choice Requires="p14">
      <p:transition p14:dur="0" advTm="27085"/>
    </mc:Choice>
    <mc:Fallback xmlns="">
      <p:transition advTm="270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xEl>
                                              <p:pRg st="5" end="5"/>
                                            </p:txEl>
                                          </p:spTgt>
                                        </p:tgtEl>
                                        <p:attrNameLst>
                                          <p:attrName>style.visibility</p:attrName>
                                        </p:attrNameLst>
                                      </p:cBhvr>
                                      <p:to>
                                        <p:strVal val="visible"/>
                                      </p:to>
                                    </p:set>
                                    <p:animEffect transition="in" filter="dissolve">
                                      <p:cBhvr>
                                        <p:cTn id="7" dur="500"/>
                                        <p:tgtEl>
                                          <p:spTgt spid="16">
                                            <p:txEl>
                                              <p:pRg st="5" end="5"/>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6">
                                            <p:txEl>
                                              <p:pRg st="6" end="6"/>
                                            </p:txEl>
                                          </p:spTgt>
                                        </p:tgtEl>
                                        <p:attrNameLst>
                                          <p:attrName>style.visibility</p:attrName>
                                        </p:attrNameLst>
                                      </p:cBhvr>
                                      <p:to>
                                        <p:strVal val="visible"/>
                                      </p:to>
                                    </p:set>
                                    <p:animEffect transition="in" filter="dissolve">
                                      <p:cBhvr>
                                        <p:cTn id="10" dur="500"/>
                                        <p:tgtEl>
                                          <p:spTgt spid="16">
                                            <p:txEl>
                                              <p:pRg st="6" end="6"/>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6">
                                            <p:txEl>
                                              <p:pRg st="7" end="7"/>
                                            </p:txEl>
                                          </p:spTgt>
                                        </p:tgtEl>
                                        <p:attrNameLst>
                                          <p:attrName>style.visibility</p:attrName>
                                        </p:attrNameLst>
                                      </p:cBhvr>
                                      <p:to>
                                        <p:strVal val="visible"/>
                                      </p:to>
                                    </p:set>
                                    <p:animEffect transition="in" filter="dissolve">
                                      <p:cBhvr>
                                        <p:cTn id="13" dur="500"/>
                                        <p:tgtEl>
                                          <p:spTgt spid="1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12276"/>
            <a:ext cx="10172631" cy="584775"/>
          </a:xfrm>
          <a:prstGeom prst="rect">
            <a:avLst/>
          </a:prstGeom>
        </p:spPr>
        <p:txBody>
          <a:bodyPr wrap="square">
            <a:spAutoFit/>
          </a:bodyPr>
          <a:lstStyle/>
          <a:p>
            <a:r>
              <a:rPr lang="en-US" altLang="zh-CN" sz="3200" b="1" dirty="0">
                <a:latin typeface="Arial Hebrew" charset="-79"/>
                <a:ea typeface="Arial Hebrew" charset="-79"/>
                <a:cs typeface="Arial Hebrew" charset="-79"/>
                <a:sym typeface="+mn-lt"/>
              </a:rPr>
              <a:t>  Our Main Contribution</a:t>
            </a:r>
            <a:endParaRPr lang="zh-CN" altLang="en-US" sz="3200" b="1" dirty="0">
              <a:latin typeface="Arial Hebrew" charset="-79"/>
              <a:ea typeface="Arial Hebrew" charset="-79"/>
              <a:cs typeface="Arial Hebrew" charset="-79"/>
              <a:sym typeface="+mn-lt"/>
            </a:endParaRPr>
          </a:p>
        </p:txBody>
      </p:sp>
      <p:sp>
        <p:nvSpPr>
          <p:cNvPr id="15" name="文本框 14"/>
          <p:cNvSpPr txBox="1"/>
          <p:nvPr/>
        </p:nvSpPr>
        <p:spPr>
          <a:xfrm>
            <a:off x="994289" y="2283079"/>
            <a:ext cx="10458196" cy="2369880"/>
          </a:xfrm>
          <a:prstGeom prst="rect">
            <a:avLst/>
          </a:prstGeom>
          <a:noFill/>
        </p:spPr>
        <p:txBody>
          <a:bodyPr wrap="square" rtlCol="0">
            <a:spAutoFit/>
          </a:bodyPr>
          <a:lstStyle/>
          <a:p>
            <a:r>
              <a:rPr kumimoji="1" lang="en-US" altLang="zh-CN" sz="2800" b="1" dirty="0">
                <a:ln w="0"/>
                <a:effectLst>
                  <a:outerShdw blurRad="38100" dist="19050" dir="2700000" algn="tl" rotWithShape="0">
                    <a:schemeClr val="dk1">
                      <a:alpha val="40000"/>
                    </a:schemeClr>
                  </a:outerShdw>
                </a:effectLst>
                <a:latin typeface="Arial Hebrew" charset="-79"/>
                <a:ea typeface="Arial Hebrew" charset="-79"/>
                <a:cs typeface="Arial Hebrew" charset="-79"/>
              </a:rPr>
              <a:t>Abandon the “Layered” Design</a:t>
            </a:r>
          </a:p>
          <a:p>
            <a:r>
              <a:rPr kumimoji="1" lang="en-US" altLang="zh-CN" sz="2800" b="1"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p>
          <a:p>
            <a:r>
              <a:rPr kumimoji="1" lang="en-US" altLang="zh-CN" sz="2800" b="1" dirty="0">
                <a:ln w="0"/>
                <a:effectLst>
                  <a:outerShdw blurRad="38100" dist="19050" dir="2700000" algn="tl" rotWithShape="0">
                    <a:schemeClr val="dk1">
                      <a:alpha val="40000"/>
                    </a:schemeClr>
                  </a:outerShdw>
                </a:effectLst>
                <a:latin typeface="Arial Hebrew" charset="-79"/>
                <a:ea typeface="Arial Hebrew" charset="-79"/>
                <a:cs typeface="Arial Hebrew" charset="-79"/>
              </a:rPr>
              <a:t>         Escape from the “Pointer Trap”</a:t>
            </a:r>
          </a:p>
          <a:p>
            <a:endParaRPr kumimoji="1" lang="en-US" altLang="zh-CN" sz="2800" b="1" dirty="0">
              <a:ln w="0"/>
              <a:effectLst>
                <a:outerShdw blurRad="38100" dist="19050" dir="2700000" algn="tl" rotWithShape="0">
                  <a:schemeClr val="dk1">
                    <a:alpha val="40000"/>
                  </a:schemeClr>
                </a:outerShdw>
              </a:effectLst>
              <a:latin typeface="Arial Hebrew" charset="-79"/>
              <a:ea typeface="Arial Hebrew" charset="-79"/>
              <a:cs typeface="Arial Hebrew" charset="-79"/>
            </a:endParaRPr>
          </a:p>
          <a:p>
            <a:r>
              <a:rPr kumimoji="1" lang="en-US" altLang="zh-CN" sz="2800" b="1" dirty="0">
                <a:ln w="0"/>
                <a:effectLst>
                  <a:outerShdw blurRad="38100" dist="19050" dir="2700000" algn="tl" rotWithShape="0">
                    <a:schemeClr val="dk1">
                      <a:alpha val="40000"/>
                    </a:schemeClr>
                  </a:outerShdw>
                </a:effectLst>
                <a:latin typeface="Arial Hebrew" charset="-79"/>
                <a:ea typeface="Arial Hebrew" charset="-79"/>
                <a:cs typeface="Arial Hebrew" charset="-79"/>
              </a:rPr>
              <a:t>                  Achieve </a:t>
            </a:r>
            <a:r>
              <a:rPr kumimoji="1" lang="en-US" altLang="zh-CN" sz="3600" b="1" dirty="0">
                <a:ln w="0"/>
                <a:solidFill>
                  <a:srgbClr val="FF0000"/>
                </a:solidFill>
                <a:effectLst>
                  <a:outerShdw blurRad="38100" dist="19050" dir="2700000" algn="tl" rotWithShape="0">
                    <a:schemeClr val="dk1">
                      <a:alpha val="40000"/>
                    </a:schemeClr>
                  </a:outerShdw>
                </a:effectLst>
                <a:latin typeface="Arial Hebrew" charset="-79"/>
                <a:ea typeface="Arial Hebrew" charset="-79"/>
                <a:cs typeface="Arial Hebrew" charset="-79"/>
              </a:rPr>
              <a:t>Efficiency</a:t>
            </a:r>
            <a:r>
              <a:rPr kumimoji="1" lang="en-US" altLang="zh-CN" sz="3600" b="1"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800" b="1" dirty="0">
                <a:ln w="0"/>
                <a:effectLst>
                  <a:outerShdw blurRad="38100" dist="19050" dir="2700000" algn="tl" rotWithShape="0">
                    <a:schemeClr val="dk1">
                      <a:alpha val="40000"/>
                    </a:schemeClr>
                  </a:outerShdw>
                </a:effectLst>
                <a:latin typeface="Arial Hebrew" charset="-79"/>
                <a:ea typeface="Arial Hebrew" charset="-79"/>
                <a:cs typeface="Arial Hebrew" charset="-79"/>
              </a:rPr>
              <a:t>and </a:t>
            </a:r>
            <a:r>
              <a:rPr kumimoji="1" lang="en-US" altLang="zh-CN" sz="3600" b="1" dirty="0">
                <a:ln w="0"/>
                <a:solidFill>
                  <a:srgbClr val="FF0000"/>
                </a:solidFill>
                <a:effectLst>
                  <a:outerShdw blurRad="38100" dist="19050" dir="2700000" algn="tl" rotWithShape="0">
                    <a:schemeClr val="dk1">
                      <a:alpha val="40000"/>
                    </a:schemeClr>
                  </a:outerShdw>
                </a:effectLst>
                <a:latin typeface="Arial Hebrew" charset="-79"/>
                <a:ea typeface="Arial Hebrew" charset="-79"/>
                <a:cs typeface="Arial Hebrew" charset="-79"/>
              </a:rPr>
              <a:t>Precision</a:t>
            </a:r>
            <a:r>
              <a:rPr kumimoji="1" lang="en-US" altLang="zh-CN" sz="3600" b="1" dirty="0">
                <a:ln w="0"/>
                <a:effectLst>
                  <a:outerShdw blurRad="38100" dist="19050" dir="2700000" algn="tl" rotWithShape="0">
                    <a:schemeClr val="dk1">
                      <a:alpha val="40000"/>
                    </a:schemeClr>
                  </a:outerShdw>
                </a:effectLst>
                <a:latin typeface="Arial Hebrew" charset="-79"/>
                <a:ea typeface="Arial Hebrew" charset="-79"/>
                <a:cs typeface="Arial Hebrew" charset="-79"/>
              </a:rPr>
              <a:t> </a:t>
            </a:r>
            <a:r>
              <a:rPr kumimoji="1" lang="en-US" altLang="zh-CN" sz="2800" b="1" dirty="0">
                <a:ln w="0"/>
                <a:effectLst>
                  <a:outerShdw blurRad="38100" dist="19050" dir="2700000" algn="tl" rotWithShape="0">
                    <a:schemeClr val="dk1">
                      <a:alpha val="40000"/>
                    </a:schemeClr>
                  </a:outerShdw>
                </a:effectLst>
                <a:latin typeface="Arial Hebrew" charset="-79"/>
                <a:ea typeface="Arial Hebrew" charset="-79"/>
                <a:cs typeface="Arial Hebrew" charset="-79"/>
              </a:rPr>
              <a:t>Simultaneously</a:t>
            </a:r>
          </a:p>
        </p:txBody>
      </p:sp>
    </p:spTree>
    <p:extLst>
      <p:ext uri="{BB962C8B-B14F-4D97-AF65-F5344CB8AC3E}">
        <p14:creationId xmlns:p14="http://schemas.microsoft.com/office/powerpoint/2010/main" val="1358796011"/>
      </p:ext>
    </p:extLst>
  </p:cSld>
  <p:clrMapOvr>
    <a:masterClrMapping/>
  </p:clrMapOvr>
  <mc:AlternateContent xmlns:mc="http://schemas.openxmlformats.org/markup-compatibility/2006" xmlns:p14="http://schemas.microsoft.com/office/powerpoint/2010/main">
    <mc:Choice Requires="p14">
      <p:transition p14:dur="0" advTm="10624"/>
    </mc:Choice>
    <mc:Fallback xmlns="">
      <p:transition advTm="10624"/>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5.6"/>
</p:tagLst>
</file>

<file path=ppt/tags/tag10.xml><?xml version="1.0" encoding="utf-8"?>
<p:tagLst xmlns:a="http://schemas.openxmlformats.org/drawingml/2006/main" xmlns:r="http://schemas.openxmlformats.org/officeDocument/2006/relationships" xmlns:p="http://schemas.openxmlformats.org/presentationml/2006/main">
  <p:tag name="TIMING" val="|9.8|3"/>
</p:tagLst>
</file>

<file path=ppt/tags/tag11.xml><?xml version="1.0" encoding="utf-8"?>
<p:tagLst xmlns:a="http://schemas.openxmlformats.org/drawingml/2006/main" xmlns:r="http://schemas.openxmlformats.org/officeDocument/2006/relationships" xmlns:p="http://schemas.openxmlformats.org/presentationml/2006/main">
  <p:tag name="TIMING" val="|11.4|15.5"/>
</p:tagLst>
</file>

<file path=ppt/tags/tag12.xml><?xml version="1.0" encoding="utf-8"?>
<p:tagLst xmlns:a="http://schemas.openxmlformats.org/drawingml/2006/main" xmlns:r="http://schemas.openxmlformats.org/officeDocument/2006/relationships" xmlns:p="http://schemas.openxmlformats.org/presentationml/2006/main">
  <p:tag name="TIMING" val="|51.6|24"/>
</p:tagLst>
</file>

<file path=ppt/tags/tag13.xml><?xml version="1.0" encoding="utf-8"?>
<p:tagLst xmlns:a="http://schemas.openxmlformats.org/drawingml/2006/main" xmlns:r="http://schemas.openxmlformats.org/officeDocument/2006/relationships" xmlns:p="http://schemas.openxmlformats.org/presentationml/2006/main">
  <p:tag name="TIMING" val="|48.1|8.7|4.2"/>
</p:tagLst>
</file>

<file path=ppt/tags/tag14.xml><?xml version="1.0" encoding="utf-8"?>
<p:tagLst xmlns:a="http://schemas.openxmlformats.org/drawingml/2006/main" xmlns:r="http://schemas.openxmlformats.org/officeDocument/2006/relationships" xmlns:p="http://schemas.openxmlformats.org/presentationml/2006/main">
  <p:tag name="TIMING" val="|48.1|8.7|4.2"/>
</p:tagLst>
</file>

<file path=ppt/tags/tag15.xml><?xml version="1.0" encoding="utf-8"?>
<p:tagLst xmlns:a="http://schemas.openxmlformats.org/drawingml/2006/main" xmlns:r="http://schemas.openxmlformats.org/officeDocument/2006/relationships" xmlns:p="http://schemas.openxmlformats.org/presentationml/2006/main">
  <p:tag name="TIMING" val="|20.9|16.2|39.1"/>
</p:tagLst>
</file>

<file path=ppt/tags/tag2.xml><?xml version="1.0" encoding="utf-8"?>
<p:tagLst xmlns:a="http://schemas.openxmlformats.org/drawingml/2006/main" xmlns:r="http://schemas.openxmlformats.org/officeDocument/2006/relationships" xmlns:p="http://schemas.openxmlformats.org/presentationml/2006/main">
  <p:tag name="TIMING" val="|12.2|11.2|14.1|22.3|4.6|11.3"/>
</p:tagLst>
</file>

<file path=ppt/tags/tag3.xml><?xml version="1.0" encoding="utf-8"?>
<p:tagLst xmlns:a="http://schemas.openxmlformats.org/drawingml/2006/main" xmlns:r="http://schemas.openxmlformats.org/officeDocument/2006/relationships" xmlns:p="http://schemas.openxmlformats.org/presentationml/2006/main">
  <p:tag name="TIMING" val="|47.5"/>
</p:tagLst>
</file>

<file path=ppt/tags/tag4.xml><?xml version="1.0" encoding="utf-8"?>
<p:tagLst xmlns:a="http://schemas.openxmlformats.org/drawingml/2006/main" xmlns:r="http://schemas.openxmlformats.org/officeDocument/2006/relationships" xmlns:p="http://schemas.openxmlformats.org/presentationml/2006/main">
  <p:tag name="TIMING" val="|34.8|3.8|3.6|7.3|4.3|2.4|2.5|4"/>
</p:tagLst>
</file>

<file path=ppt/tags/tag5.xml><?xml version="1.0" encoding="utf-8"?>
<p:tagLst xmlns:a="http://schemas.openxmlformats.org/drawingml/2006/main" xmlns:r="http://schemas.openxmlformats.org/officeDocument/2006/relationships" xmlns:p="http://schemas.openxmlformats.org/presentationml/2006/main">
  <p:tag name="TIMING" val="|11"/>
</p:tagLst>
</file>

<file path=ppt/tags/tag6.xml><?xml version="1.0" encoding="utf-8"?>
<p:tagLst xmlns:a="http://schemas.openxmlformats.org/drawingml/2006/main" xmlns:r="http://schemas.openxmlformats.org/officeDocument/2006/relationships" xmlns:p="http://schemas.openxmlformats.org/presentationml/2006/main">
  <p:tag name="TIMING" val="|7.1|14.6|18.4"/>
</p:tagLst>
</file>

<file path=ppt/tags/tag7.xml><?xml version="1.0" encoding="utf-8"?>
<p:tagLst xmlns:a="http://schemas.openxmlformats.org/drawingml/2006/main" xmlns:r="http://schemas.openxmlformats.org/officeDocument/2006/relationships" xmlns:p="http://schemas.openxmlformats.org/presentationml/2006/main">
  <p:tag name="TIMING" val="|3.7|4"/>
</p:tagLst>
</file>

<file path=ppt/tags/tag8.xml><?xml version="1.0" encoding="utf-8"?>
<p:tagLst xmlns:a="http://schemas.openxmlformats.org/drawingml/2006/main" xmlns:r="http://schemas.openxmlformats.org/officeDocument/2006/relationships" xmlns:p="http://schemas.openxmlformats.org/presentationml/2006/main">
  <p:tag name="TIMING" val="|23.7"/>
</p:tagLst>
</file>

<file path=ppt/tags/tag9.xml><?xml version="1.0" encoding="utf-8"?>
<p:tagLst xmlns:a="http://schemas.openxmlformats.org/drawingml/2006/main" xmlns:r="http://schemas.openxmlformats.org/officeDocument/2006/relationships" xmlns:p="http://schemas.openxmlformats.org/presentationml/2006/main">
  <p:tag name="TIMING" val="|4.9|20.9"/>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ED0729"/>
      </a:accent1>
      <a:accent2>
        <a:srgbClr val="ED0728"/>
      </a:accent2>
      <a:accent3>
        <a:srgbClr val="F6F6F6"/>
      </a:accent3>
      <a:accent4>
        <a:srgbClr val="F6F6F6"/>
      </a:accent4>
      <a:accent5>
        <a:srgbClr val="ED0628"/>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ED0729"/>
    </a:accent1>
    <a:accent2>
      <a:srgbClr val="ED0728"/>
    </a:accent2>
    <a:accent3>
      <a:srgbClr val="F6F6F6"/>
    </a:accent3>
    <a:accent4>
      <a:srgbClr val="F6F6F6"/>
    </a:accent4>
    <a:accent5>
      <a:srgbClr val="ED0628"/>
    </a:accent5>
    <a:accent6>
      <a:srgbClr val="70AD47"/>
    </a:accent6>
    <a:hlink>
      <a:srgbClr val="0563C1"/>
    </a:hlink>
    <a:folHlink>
      <a:srgbClr val="954F72"/>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4166C84-49F2-45A9-A83C-E6658B5B1333}">
  <we:reference id="wa104178141" version="3.0.11.7" store="zh-CN" storeType="OMEX"/>
  <we:alternateReferences>
    <we:reference id="WA104178141" version="3.0.11.7"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12212</TotalTime>
  <Words>3599</Words>
  <Application>Microsoft Macintosh PowerPoint</Application>
  <PresentationFormat>宽屏</PresentationFormat>
  <Paragraphs>595</Paragraphs>
  <Slides>33</Slides>
  <Notes>29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33</vt:i4>
      </vt:variant>
    </vt:vector>
  </HeadingPairs>
  <TitlesOfParts>
    <vt:vector size="43" baseType="lpstr">
      <vt:lpstr>Apple Braille</vt:lpstr>
      <vt:lpstr>Arial Hebrew</vt:lpstr>
      <vt:lpstr>Courier New</vt:lpstr>
      <vt:lpstr>Helvetica Light</vt:lpstr>
      <vt:lpstr>Times New Roman</vt:lpstr>
      <vt:lpstr>Wingdings</vt:lpstr>
      <vt:lpstr>等线</vt:lpstr>
      <vt:lpstr>黑体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-@极红Jahony</dc:creator>
  <cp:lastModifiedBy>Microsoft Office 用户</cp:lastModifiedBy>
  <cp:revision>991</cp:revision>
  <cp:lastPrinted>2018-06-09T09:31:04Z</cp:lastPrinted>
  <dcterms:created xsi:type="dcterms:W3CDTF">2017-07-03T11:51:03Z</dcterms:created>
  <dcterms:modified xsi:type="dcterms:W3CDTF">2018-06-22T16:15:56Z</dcterms:modified>
</cp:coreProperties>
</file>